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6.xml" ContentType="application/vnd.openxmlformats-officedocument.presentationml.comments+xml"/>
  <Override PartName="/ppt/notesSlides/notesSlide15.xml" ContentType="application/vnd.openxmlformats-officedocument.presentationml.notesSlide+xml"/>
  <Override PartName="/ppt/comments/comment7.xml" ContentType="application/vnd.openxmlformats-officedocument.presentationml.comments+xml"/>
  <Override PartName="/ppt/notesSlides/notesSlide16.xml" ContentType="application/vnd.openxmlformats-officedocument.presentationml.notesSlide+xml"/>
  <Override PartName="/ppt/comments/comment8.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9.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PT Sans Narrow" panose="020B0506020203020204" pitchFamily="34" charset="77"/>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Ervin" initials="" lastIdx="3" clrIdx="0"/>
  <p:cmAuthor id="1" name="Mary Lee" initials="" lastIdx="6" clrIdx="1"/>
  <p:cmAuthor id="2" name="Ali Kahlert" initials=""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C25E47-EDF3-4B4F-86BD-80F4E60095C4}">
  <a:tblStyle styleId="{81C25E47-EDF3-4B4F-86BD-80F4E60095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4"/>
  </p:normalViewPr>
  <p:slideViewPr>
    <p:cSldViewPr snapToGrid="0">
      <p:cViewPr varScale="1">
        <p:scale>
          <a:sx n="120" d="100"/>
          <a:sy n="120" d="100"/>
        </p:scale>
        <p:origin x="8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8T04:39:01.995" idx="1">
    <p:pos x="6000" y="100"/>
    <p:text>Very interesting evidence-based information!</p:text>
  </p:cm>
  <p:cm authorId="0" dt="2022-03-13T20:33:52.467" idx="1">
    <p:pos x="6000" y="0"/>
    <p:text>This literature review is extremely impactful and your project is a much needed project. Especially after reading the quotes from your literature review.</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08T04:31:37.575" idx="2">
    <p:pos x="6000" y="0"/>
    <p:text>I really enjoyed this well designed empathy map which showed Share key assumptions around nurses' attitudes and behaviors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2-03-08T04:41:05.620" idx="3">
    <p:pos x="6000" y="100"/>
    <p:text>Very detailed journey map!  Were there any evidence of workplace aggression in these different phases of medication administration (as referenced in the case study slide)?</p:text>
  </p:cm>
  <p:cm authorId="0" dt="2022-03-13T20:37:09.475" idx="2">
    <p:pos x="6000" y="0"/>
    <p:text>Excellent and well organized journey map.  I also like how you also added an empathy map to your process.</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2-03-08T04:46:00.659" idx="4">
    <p:pos x="6000" y="0"/>
    <p:text>I really like your journey maps!  Very detailed and helpful.  Were there any signs of adverse reactions from clients to medications that may be pertinent to this journey map and the problem statement?  On a different note, I found this link help when it comes to journey mapping. However, this is a very comprehensive journey map.  Was insightful to read. Thank you for sharing! https://www.nngroup.com/articles/journey-mapping-101/#:~:text=Definition%3A%20A%20journey%20map%20is,order%20to%20create%20a%20narrative.</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22-04-30T01:05:03.958" idx="1">
    <p:pos x="3111" y="59"/>
    <p:text>Could you elaborate on this aspect a little more? Layouts, but what about specific examples maybe? (I can envision what you mean, but maybe others don't know exactly)</p:text>
  </p:cm>
  <p:cm authorId="2" dt="2022-04-30T01:05:20.465" idx="2">
    <p:pos x="3111" y="159"/>
    <p:text>What does this acronym stand for?</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2-03-08T04:53:05.984" idx="5">
    <p:pos x="6000" y="0"/>
    <p:text>Very comprehensive blueprint that helped identified key areas of success and problems. The pain points were so clearly listed here that it made it easy to identified possible interventions for reducing workplace aggression.</p:text>
  </p:cm>
  <p:cm authorId="2" dt="2022-04-30T01:06:26.018" idx="3">
    <p:pos x="6000" y="100"/>
    <p:text>I am super impressed with all of your mural boards and such. They're gorgeous and so well made! Nice work!!!</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2-03-13T20:39:48.362" idx="3">
    <p:pos x="6000" y="0"/>
    <p:text>Such well developed persona.  I love your creativity.</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2-03-08T04:54:50.932" idx="6">
    <p:pos x="6000" y="0"/>
    <p:text>I have to say that as a RN, I can relate so much to this persona!  Very nice!</p:text>
  </p:cm>
</p:cmLst>
</file>

<file path=ppt/comments/comment9.xml><?xml version="1.0" encoding="utf-8"?>
<p:cmLst xmlns:a="http://schemas.openxmlformats.org/drawingml/2006/main" xmlns:r="http://schemas.openxmlformats.org/officeDocument/2006/relationships" xmlns:p="http://schemas.openxmlformats.org/presentationml/2006/main">
  <p:cm authorId="2" dt="2022-04-30T01:10:38.428" idx="4">
    <p:pos x="6000" y="0"/>
    <p:text>Was this prototype able to be tested?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86f6dfa6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86f6dfa6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186f6dfa6a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186f6dfa6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86f6dfa6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86f6dfa6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86f6dfa6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86f6dfa6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86f6dfa6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86f6dfa6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86f6dfa6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86f6dfa6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86f6dfa6a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86f6dfa6a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86f6dfa6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186f6dfa6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1a3cdc2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1a3cdc2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1a3cdc2f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1a3cdc2f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86f6dfa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86f6dfa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21a3cdc2f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21a3cdc2f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21a3cdc2f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21a3cdc2f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86f6dfaf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86f6dfaf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86f6dfa6a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186f6dfa6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69ea2193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269ea2193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269ea2193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269ea2193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269ea2193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269ea2193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269ea2193e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269ea2193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269ea2193e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269ea2193e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269ea2193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269ea2193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86f6dfa6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86f6dfa6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269ea2193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269ea2193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86f6dfa6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86f6dfa6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86f6dfa6a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186f6dfa6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86f6dfa6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186f6dfa6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86f6dfa6a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86f6dfa6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86f6dfa6a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86f6dfa6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86f6dfa6a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186f6dfa6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86f6dfa6a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186f6dfa6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86f6dfa6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86f6dfa6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86f6dfa6a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86f6dfa6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86f6dfa6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86f6dfa6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86f6dfa6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86f6dfa6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86f6dfaf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86f6dfaf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comments" Target="../comments/commen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comments" Target="../comments/commen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comments" Target="../comments/commen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doi.org/10.1177/2165079915574684"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doi.org/10.1097/01.NUMA.0000475622.91398.c3" TargetMode="External"/><Relationship Id="rId5" Type="http://schemas.openxmlformats.org/officeDocument/2006/relationships/hyperlink" Target="https://doi.org/10.1111/j.1547-5069.2012.01472.x" TargetMode="External"/><Relationship Id="rId4" Type="http://schemas.openxmlformats.org/officeDocument/2006/relationships/hyperlink" Target="https://doi.org/10.1177/216507992091075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Rethinking the Medication Administration Process</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0"/>
              </a:spcAft>
              <a:buNone/>
            </a:pPr>
            <a:r>
              <a:rPr lang="en"/>
              <a:t>Meena Iyer</a:t>
            </a:r>
            <a:endParaRPr/>
          </a:p>
          <a:p>
            <a:pPr marL="0" lvl="0" indent="0" algn="ctr" rtl="0">
              <a:spcBef>
                <a:spcPts val="0"/>
              </a:spcBef>
              <a:spcAft>
                <a:spcPts val="0"/>
              </a:spcAft>
              <a:buNone/>
            </a:pPr>
            <a:r>
              <a:rPr lang="en"/>
              <a:t>HUMF5874</a:t>
            </a:r>
            <a:endParaRPr/>
          </a:p>
          <a:p>
            <a:pPr marL="0" lvl="0" indent="0" algn="ctr" rtl="0">
              <a:spcBef>
                <a:spcPts val="0"/>
              </a:spcBef>
              <a:spcAft>
                <a:spcPts val="0"/>
              </a:spcAft>
              <a:buNone/>
            </a:pPr>
            <a:r>
              <a:rPr lang="en"/>
              <a:t>Spring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Key Areas</a:t>
            </a:r>
            <a:endParaRPr/>
          </a:p>
        </p:txBody>
      </p:sp>
      <p:sp>
        <p:nvSpPr>
          <p:cNvPr id="121" name="Google Shape;121;p22"/>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u="sng"/>
              <a:t>Successes</a:t>
            </a:r>
            <a:r>
              <a:rPr lang="en" sz="1800"/>
              <a:t>	</a:t>
            </a:r>
            <a:endParaRPr sz="1800"/>
          </a:p>
          <a:p>
            <a:pPr marL="457200" lvl="0" indent="-342900" algn="l" rtl="0">
              <a:spcBef>
                <a:spcPts val="1200"/>
              </a:spcBef>
              <a:spcAft>
                <a:spcPts val="0"/>
              </a:spcAft>
              <a:buSzPts val="1800"/>
              <a:buChar char="●"/>
            </a:pPr>
            <a:r>
              <a:rPr lang="en" sz="1800"/>
              <a:t>Leadership engagement and encouragement</a:t>
            </a:r>
            <a:endParaRPr sz="1800"/>
          </a:p>
          <a:p>
            <a:pPr marL="457200" lvl="0" indent="-342900" algn="l" rtl="0">
              <a:spcBef>
                <a:spcPts val="0"/>
              </a:spcBef>
              <a:spcAft>
                <a:spcPts val="0"/>
              </a:spcAft>
              <a:buSzPts val="1800"/>
              <a:buChar char="●"/>
            </a:pPr>
            <a:r>
              <a:rPr lang="en" sz="1800"/>
              <a:t>Since it is a longer term facility, patients are able to participate in evaluating changes and give feedback </a:t>
            </a:r>
            <a:endParaRPr sz="1800"/>
          </a:p>
        </p:txBody>
      </p:sp>
      <p:sp>
        <p:nvSpPr>
          <p:cNvPr id="122" name="Google Shape;122;p22"/>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u="sng"/>
              <a:t>Problems</a:t>
            </a:r>
            <a:endParaRPr sz="1800" u="sng"/>
          </a:p>
          <a:p>
            <a:pPr marL="457200" lvl="0" indent="-342900" algn="l" rtl="0">
              <a:spcBef>
                <a:spcPts val="1200"/>
              </a:spcBef>
              <a:spcAft>
                <a:spcPts val="0"/>
              </a:spcAft>
              <a:buSzPts val="1800"/>
              <a:buChar char="●"/>
            </a:pPr>
            <a:r>
              <a:rPr lang="en" sz="1800"/>
              <a:t>Lack or systems or guidelines for required documentation</a:t>
            </a:r>
            <a:endParaRPr sz="1800"/>
          </a:p>
          <a:p>
            <a:pPr marL="457200" lvl="0" indent="-342900" algn="l" rtl="0">
              <a:spcBef>
                <a:spcPts val="0"/>
              </a:spcBef>
              <a:spcAft>
                <a:spcPts val="0"/>
              </a:spcAft>
              <a:buSzPts val="1800"/>
              <a:buChar char="●"/>
            </a:pPr>
            <a:r>
              <a:rPr lang="en" sz="1800"/>
              <a:t>Tools were difficult to use, hard to read and hard to edit to remedy what seemed like a “quick fix” for legibility</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Define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Problem Statement</a:t>
            </a:r>
            <a:endParaRPr/>
          </a:p>
        </p:txBody>
      </p:sp>
      <p:sp>
        <p:nvSpPr>
          <p:cNvPr id="133" name="Google Shape;133;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solidFill>
                  <a:srgbClr val="000000"/>
                </a:solidFill>
                <a:highlight>
                  <a:srgbClr val="FFFFFF"/>
                </a:highlight>
                <a:latin typeface="Calibri"/>
                <a:ea typeface="Calibri"/>
                <a:cs typeface="Calibri"/>
                <a:sym typeface="Calibri"/>
              </a:rPr>
              <a:t>How might we… create a med administration experience that promotes safety and privacy?</a:t>
            </a:r>
            <a:endParaRPr sz="2300">
              <a:solidFill>
                <a:srgbClr val="000000"/>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Develop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247000" y="1825250"/>
            <a:ext cx="1573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Service Blueprint</a:t>
            </a:r>
            <a:endParaRPr/>
          </a:p>
        </p:txBody>
      </p:sp>
      <p:pic>
        <p:nvPicPr>
          <p:cNvPr id="144" name="Google Shape;144;p26"/>
          <p:cNvPicPr preferRelativeResize="0"/>
          <p:nvPr/>
        </p:nvPicPr>
        <p:blipFill>
          <a:blip r:embed="rId3">
            <a:alphaModFix/>
          </a:blip>
          <a:stretch>
            <a:fillRect/>
          </a:stretch>
        </p:blipFill>
        <p:spPr>
          <a:xfrm>
            <a:off x="1933950" y="156350"/>
            <a:ext cx="7088574" cy="473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4667400" y="10639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Persona 1: TJ</a:t>
            </a:r>
            <a:endParaRPr>
              <a:solidFill>
                <a:schemeClr val="lt1"/>
              </a:solidFill>
            </a:endParaRPr>
          </a:p>
        </p:txBody>
      </p:sp>
      <p:pic>
        <p:nvPicPr>
          <p:cNvPr id="150" name="Google Shape;150;p27"/>
          <p:cNvPicPr preferRelativeResize="0"/>
          <p:nvPr/>
        </p:nvPicPr>
        <p:blipFill>
          <a:blip r:embed="rId3">
            <a:alphaModFix/>
          </a:blip>
          <a:stretch>
            <a:fillRect/>
          </a:stretch>
        </p:blipFill>
        <p:spPr>
          <a:xfrm>
            <a:off x="100525" y="0"/>
            <a:ext cx="4364896" cy="5143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4731300" y="146612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solidFill>
                  <a:schemeClr val="lt1"/>
                </a:solidFill>
              </a:rPr>
              <a:t>Persona 2: Whitney</a:t>
            </a:r>
            <a:endParaRPr>
              <a:solidFill>
                <a:schemeClr val="lt1"/>
              </a:solidFill>
            </a:endParaRPr>
          </a:p>
        </p:txBody>
      </p:sp>
      <p:pic>
        <p:nvPicPr>
          <p:cNvPr id="156" name="Google Shape;156;p28"/>
          <p:cNvPicPr preferRelativeResize="0"/>
          <p:nvPr/>
        </p:nvPicPr>
        <p:blipFill>
          <a:blip r:embed="rId3">
            <a:alphaModFix/>
          </a:blip>
          <a:stretch>
            <a:fillRect/>
          </a:stretch>
        </p:blipFill>
        <p:spPr>
          <a:xfrm>
            <a:off x="52986" y="0"/>
            <a:ext cx="4359730" cy="51435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Solution Ideation</a:t>
            </a:r>
            <a:endParaRPr/>
          </a:p>
        </p:txBody>
      </p:sp>
      <p:sp>
        <p:nvSpPr>
          <p:cNvPr id="162" name="Google Shape;162;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Design Question: </a:t>
            </a:r>
            <a:r>
              <a:rPr lang="en" sz="2300">
                <a:solidFill>
                  <a:srgbClr val="000000"/>
                </a:solidFill>
                <a:highlight>
                  <a:srgbClr val="FFFFFF"/>
                </a:highlight>
                <a:latin typeface="Calibri"/>
                <a:ea typeface="Calibri"/>
                <a:cs typeface="Calibri"/>
                <a:sym typeface="Calibri"/>
              </a:rPr>
              <a:t>How might we create a med administration experience that promotes safety and privacy?</a:t>
            </a:r>
            <a:endParaRPr sz="2300">
              <a:solidFill>
                <a:srgbClr val="000000"/>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500">
                <a:solidFill>
                  <a:srgbClr val="000000"/>
                </a:solidFill>
                <a:highlight>
                  <a:srgbClr val="FFFFFF"/>
                </a:highlight>
                <a:latin typeface="Calibri"/>
                <a:ea typeface="Calibri"/>
                <a:cs typeface="Calibri"/>
                <a:sym typeface="Calibri"/>
              </a:rPr>
              <a:t>Pre-Ideation Activities</a:t>
            </a:r>
            <a:endParaRPr sz="1500">
              <a:solidFill>
                <a:srgbClr val="000000"/>
              </a:solidFill>
              <a:highlight>
                <a:srgbClr val="FFFFFF"/>
              </a:highlight>
              <a:latin typeface="Calibri"/>
              <a:ea typeface="Calibri"/>
              <a:cs typeface="Calibri"/>
              <a:sym typeface="Calibri"/>
            </a:endParaRPr>
          </a:p>
          <a:p>
            <a:pPr marL="457200" lvl="0" indent="-323850" algn="l" rtl="0">
              <a:spcBef>
                <a:spcPts val="1200"/>
              </a:spcBef>
              <a:spcAft>
                <a:spcPts val="0"/>
              </a:spcAft>
              <a:buClr>
                <a:srgbClr val="000000"/>
              </a:buClr>
              <a:buSzPts val="1500"/>
              <a:buFont typeface="Arial"/>
              <a:buChar char="●"/>
            </a:pPr>
            <a:r>
              <a:rPr lang="en" sz="1500">
                <a:solidFill>
                  <a:srgbClr val="000000"/>
                </a:solidFill>
                <a:highlight>
                  <a:srgbClr val="FFFFFF"/>
                </a:highlight>
                <a:latin typeface="Calibri"/>
                <a:ea typeface="Calibri"/>
                <a:cs typeface="Calibri"/>
                <a:sym typeface="Calibri"/>
              </a:rPr>
              <a:t>Interviews with RNs, Support Staff and Clients</a:t>
            </a:r>
            <a:endParaRPr sz="1500">
              <a:solidFill>
                <a:srgbClr val="000000"/>
              </a:solidFill>
              <a:highlight>
                <a:srgbClr val="FFFFFF"/>
              </a:highlight>
              <a:latin typeface="Calibri"/>
              <a:ea typeface="Calibri"/>
              <a:cs typeface="Calibri"/>
              <a:sym typeface="Calibri"/>
            </a:endParaRPr>
          </a:p>
          <a:p>
            <a:pPr marL="457200" lvl="0" indent="-323850" algn="l" rtl="0">
              <a:spcBef>
                <a:spcPts val="0"/>
              </a:spcBef>
              <a:spcAft>
                <a:spcPts val="0"/>
              </a:spcAft>
              <a:buClr>
                <a:srgbClr val="000000"/>
              </a:buClr>
              <a:buSzPts val="1500"/>
              <a:buFont typeface="Arial"/>
              <a:buChar char="●"/>
            </a:pPr>
            <a:r>
              <a:rPr lang="en" sz="1500">
                <a:solidFill>
                  <a:srgbClr val="000000"/>
                </a:solidFill>
                <a:highlight>
                  <a:srgbClr val="FFFFFF"/>
                </a:highlight>
                <a:latin typeface="Calibri"/>
                <a:ea typeface="Calibri"/>
                <a:cs typeface="Calibri"/>
                <a:sym typeface="Calibri"/>
              </a:rPr>
              <a:t>Journey Mapping</a:t>
            </a:r>
            <a:endParaRPr sz="1500">
              <a:solidFill>
                <a:srgbClr val="000000"/>
              </a:solidFill>
              <a:highlight>
                <a:srgbClr val="FFFFFF"/>
              </a:highlight>
              <a:latin typeface="Calibri"/>
              <a:ea typeface="Calibri"/>
              <a:cs typeface="Calibri"/>
              <a:sym typeface="Calibri"/>
            </a:endParaRPr>
          </a:p>
          <a:p>
            <a:pPr marL="457200" lvl="0" indent="-323850" algn="l" rtl="0">
              <a:spcBef>
                <a:spcPts val="0"/>
              </a:spcBef>
              <a:spcAft>
                <a:spcPts val="0"/>
              </a:spcAft>
              <a:buClr>
                <a:srgbClr val="000000"/>
              </a:buClr>
              <a:buSzPts val="1500"/>
              <a:buFont typeface="Arial"/>
              <a:buChar char="●"/>
            </a:pPr>
            <a:r>
              <a:rPr lang="en" sz="1500">
                <a:solidFill>
                  <a:srgbClr val="000000"/>
                </a:solidFill>
                <a:highlight>
                  <a:srgbClr val="FFFFFF"/>
                </a:highlight>
                <a:latin typeface="Calibri"/>
                <a:ea typeface="Calibri"/>
                <a:cs typeface="Calibri"/>
                <a:sym typeface="Calibri"/>
              </a:rPr>
              <a:t>Empathy Mapping</a:t>
            </a:r>
            <a:endParaRPr sz="1500">
              <a:solidFill>
                <a:srgbClr val="000000"/>
              </a:solidFill>
              <a:highlight>
                <a:srgbClr val="FFFFFF"/>
              </a:highlight>
              <a:latin typeface="Calibri"/>
              <a:ea typeface="Calibri"/>
              <a:cs typeface="Calibri"/>
              <a:sym typeface="Calibri"/>
            </a:endParaRPr>
          </a:p>
          <a:p>
            <a:pPr marL="457200" lvl="0" indent="-323850" algn="l" rtl="0">
              <a:spcBef>
                <a:spcPts val="0"/>
              </a:spcBef>
              <a:spcAft>
                <a:spcPts val="0"/>
              </a:spcAft>
              <a:buClr>
                <a:srgbClr val="000000"/>
              </a:buClr>
              <a:buSzPts val="1500"/>
              <a:buFont typeface="Arial"/>
              <a:buChar char="●"/>
            </a:pPr>
            <a:r>
              <a:rPr lang="en" sz="1500">
                <a:solidFill>
                  <a:srgbClr val="000000"/>
                </a:solidFill>
                <a:highlight>
                  <a:srgbClr val="FFFFFF"/>
                </a:highlight>
                <a:latin typeface="Calibri"/>
                <a:ea typeface="Calibri"/>
                <a:cs typeface="Calibri"/>
                <a:sym typeface="Calibri"/>
              </a:rPr>
              <a:t>Blueprint of Current State</a:t>
            </a:r>
            <a:endParaRPr sz="1500">
              <a:solidFill>
                <a:srgbClr val="000000"/>
              </a:solidFill>
              <a:highlight>
                <a:srgbClr val="FFFFFF"/>
              </a:highlight>
              <a:latin typeface="Calibri"/>
              <a:ea typeface="Calibri"/>
              <a:cs typeface="Calibri"/>
              <a:sym typeface="Calibri"/>
            </a:endParaRPr>
          </a:p>
          <a:p>
            <a:pPr marL="457200" lvl="0" indent="-323850" algn="l" rtl="0">
              <a:spcBef>
                <a:spcPts val="0"/>
              </a:spcBef>
              <a:spcAft>
                <a:spcPts val="0"/>
              </a:spcAft>
              <a:buClr>
                <a:srgbClr val="000000"/>
              </a:buClr>
              <a:buSzPts val="1500"/>
              <a:buFont typeface="Arial"/>
              <a:buChar char="●"/>
            </a:pPr>
            <a:r>
              <a:rPr lang="en" sz="1500">
                <a:solidFill>
                  <a:srgbClr val="000000"/>
                </a:solidFill>
                <a:highlight>
                  <a:srgbClr val="FFFFFF"/>
                </a:highlight>
                <a:latin typeface="Calibri"/>
                <a:ea typeface="Calibri"/>
                <a:cs typeface="Calibri"/>
                <a:sym typeface="Calibri"/>
              </a:rPr>
              <a:t>Survey of physical space</a:t>
            </a:r>
            <a:endParaRPr sz="1500">
              <a:solidFill>
                <a:srgbClr val="000000"/>
              </a:solidFill>
              <a:highlight>
                <a:srgbClr val="FFFFFF"/>
              </a:highlight>
              <a:latin typeface="Calibri"/>
              <a:ea typeface="Calibri"/>
              <a:cs typeface="Calibri"/>
              <a:sym typeface="Calibri"/>
            </a:endParaRPr>
          </a:p>
          <a:p>
            <a:pPr marL="457200" lvl="0" indent="-323850" algn="l" rtl="0">
              <a:spcBef>
                <a:spcPts val="0"/>
              </a:spcBef>
              <a:spcAft>
                <a:spcPts val="0"/>
              </a:spcAft>
              <a:buClr>
                <a:srgbClr val="000000"/>
              </a:buClr>
              <a:buSzPts val="1500"/>
              <a:buFont typeface="Arial"/>
              <a:buChar char="●"/>
            </a:pPr>
            <a:r>
              <a:rPr lang="en" sz="1500">
                <a:solidFill>
                  <a:srgbClr val="000000"/>
                </a:solidFill>
                <a:highlight>
                  <a:srgbClr val="FFFFFF"/>
                </a:highlight>
                <a:latin typeface="Calibri"/>
                <a:ea typeface="Calibri"/>
                <a:cs typeface="Calibri"/>
                <a:sym typeface="Calibri"/>
              </a:rPr>
              <a:t>Observation of process</a:t>
            </a:r>
            <a:endParaRPr sz="1500">
              <a:solidFill>
                <a:srgbClr val="000000"/>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Design Event</a:t>
            </a:r>
            <a:endParaRPr/>
          </a:p>
        </p:txBody>
      </p:sp>
      <p:sp>
        <p:nvSpPr>
          <p:cNvPr id="168" name="Google Shape;168;p3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sz="3600">
                <a:solidFill>
                  <a:srgbClr val="000000"/>
                </a:solidFill>
                <a:highlight>
                  <a:srgbClr val="FFFFFF"/>
                </a:highlight>
                <a:latin typeface="Calibri"/>
                <a:ea typeface="Calibri"/>
                <a:cs typeface="Calibri"/>
                <a:sym typeface="Calibri"/>
              </a:rPr>
              <a:t>Design Event</a:t>
            </a:r>
            <a:endParaRPr sz="3600">
              <a:solidFill>
                <a:srgbClr val="000000"/>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2300">
                <a:solidFill>
                  <a:srgbClr val="000000"/>
                </a:solidFill>
                <a:highlight>
                  <a:srgbClr val="FFFFFF"/>
                </a:highlight>
                <a:latin typeface="Arial"/>
                <a:ea typeface="Arial"/>
                <a:cs typeface="Arial"/>
                <a:sym typeface="Arial"/>
              </a:rPr>
              <a:t>• </a:t>
            </a:r>
            <a:r>
              <a:rPr lang="en" sz="2300">
                <a:solidFill>
                  <a:srgbClr val="000000"/>
                </a:solidFill>
                <a:highlight>
                  <a:srgbClr val="FFFFFF"/>
                </a:highlight>
                <a:latin typeface="Calibri"/>
                <a:ea typeface="Calibri"/>
                <a:cs typeface="Calibri"/>
                <a:sym typeface="Calibri"/>
              </a:rPr>
              <a:t>3 Nurses</a:t>
            </a:r>
            <a:endParaRPr sz="2300">
              <a:solidFill>
                <a:srgbClr val="000000"/>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2300">
                <a:solidFill>
                  <a:srgbClr val="000000"/>
                </a:solidFill>
                <a:highlight>
                  <a:srgbClr val="FFFFFF"/>
                </a:highlight>
                <a:latin typeface="Arial"/>
                <a:ea typeface="Arial"/>
                <a:cs typeface="Arial"/>
                <a:sym typeface="Arial"/>
              </a:rPr>
              <a:t>• </a:t>
            </a:r>
            <a:r>
              <a:rPr lang="en" sz="2300">
                <a:solidFill>
                  <a:srgbClr val="000000"/>
                </a:solidFill>
                <a:highlight>
                  <a:srgbClr val="FFFFFF"/>
                </a:highlight>
                <a:latin typeface="Calibri"/>
                <a:ea typeface="Calibri"/>
                <a:cs typeface="Calibri"/>
                <a:sym typeface="Calibri"/>
              </a:rPr>
              <a:t>1 Support Staff</a:t>
            </a:r>
            <a:endParaRPr sz="2300">
              <a:solidFill>
                <a:srgbClr val="000000"/>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pic>
        <p:nvPicPr>
          <p:cNvPr id="169" name="Google Shape;169;p30"/>
          <p:cNvPicPr preferRelativeResize="0"/>
          <p:nvPr/>
        </p:nvPicPr>
        <p:blipFill>
          <a:blip r:embed="rId3">
            <a:alphaModFix/>
          </a:blip>
          <a:stretch>
            <a:fillRect/>
          </a:stretch>
        </p:blipFill>
        <p:spPr>
          <a:xfrm>
            <a:off x="3385901" y="908575"/>
            <a:ext cx="4110349" cy="3071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Concept 1: Staggered Administration Times</a:t>
            </a:r>
            <a:endParaRPr/>
          </a:p>
        </p:txBody>
      </p:sp>
      <p:sp>
        <p:nvSpPr>
          <p:cNvPr id="175" name="Google Shape;175;p31"/>
          <p:cNvSpPr txBox="1">
            <a:spLocks noGrp="1"/>
          </p:cNvSpPr>
          <p:nvPr>
            <p:ph type="body" idx="1"/>
          </p:nvPr>
        </p:nvSpPr>
        <p:spPr>
          <a:xfrm>
            <a:off x="3696400" y="1152425"/>
            <a:ext cx="4844700" cy="3302700"/>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None/>
            </a:pPr>
            <a:r>
              <a:rPr lang="en">
                <a:solidFill>
                  <a:srgbClr val="000000"/>
                </a:solidFill>
                <a:highlight>
                  <a:srgbClr val="FFFFFF"/>
                </a:highlight>
                <a:latin typeface="Calibri"/>
                <a:ea typeface="Calibri"/>
                <a:cs typeface="Calibri"/>
                <a:sym typeface="Calibri"/>
              </a:rPr>
              <a:t> Voted “Most Meaningful”</a:t>
            </a:r>
            <a:endParaRPr>
              <a:solidFill>
                <a:srgbClr val="000000"/>
              </a:solidFill>
              <a:highlight>
                <a:srgbClr val="FFFFFF"/>
              </a:highlight>
              <a:latin typeface="Calibri"/>
              <a:ea typeface="Calibri"/>
              <a:cs typeface="Calibri"/>
              <a:sym typeface="Calibri"/>
            </a:endParaRPr>
          </a:p>
          <a:p>
            <a:pPr marL="0" lvl="0" indent="0" algn="l" rtl="0">
              <a:spcBef>
                <a:spcPts val="1200"/>
              </a:spcBef>
              <a:spcAft>
                <a:spcPts val="0"/>
              </a:spcAft>
              <a:buNone/>
            </a:pPr>
            <a:r>
              <a:rPr lang="en">
                <a:solidFill>
                  <a:srgbClr val="000000"/>
                </a:solidFill>
                <a:highlight>
                  <a:srgbClr val="FFFFFF"/>
                </a:highlight>
                <a:latin typeface="Calibri"/>
                <a:ea typeface="Calibri"/>
                <a:cs typeface="Calibri"/>
                <a:sym typeface="Calibri"/>
              </a:rPr>
              <a:t>Considerations:</a:t>
            </a:r>
            <a:endParaRPr>
              <a:solidFill>
                <a:srgbClr val="000000"/>
              </a:solidFill>
              <a:highlight>
                <a:srgbClr val="FFFFFF"/>
              </a:highlight>
              <a:latin typeface="Calibri"/>
              <a:ea typeface="Calibri"/>
              <a:cs typeface="Calibri"/>
              <a:sym typeface="Calibri"/>
            </a:endParaRPr>
          </a:p>
          <a:p>
            <a:pPr marL="457200" lvl="0" indent="-334327" algn="l" rtl="0">
              <a:spcBef>
                <a:spcPts val="1200"/>
              </a:spcBef>
              <a:spcAft>
                <a:spcPts val="0"/>
              </a:spcAft>
              <a:buClr>
                <a:srgbClr val="000000"/>
              </a:buClr>
              <a:buSzPct val="100000"/>
              <a:buFont typeface="Arial"/>
              <a:buChar char="●"/>
            </a:pPr>
            <a:r>
              <a:rPr lang="en">
                <a:solidFill>
                  <a:srgbClr val="000000"/>
                </a:solidFill>
                <a:highlight>
                  <a:srgbClr val="FFFFFF"/>
                </a:highlight>
                <a:latin typeface="Calibri"/>
                <a:ea typeface="Calibri"/>
                <a:cs typeface="Calibri"/>
                <a:sym typeface="Calibri"/>
              </a:rPr>
              <a:t>Clients who consistently miss their assigned window</a:t>
            </a:r>
            <a:endParaRPr>
              <a:solidFill>
                <a:srgbClr val="000000"/>
              </a:solidFill>
              <a:highlight>
                <a:srgbClr val="FFFFFF"/>
              </a:highlight>
              <a:latin typeface="Calibri"/>
              <a:ea typeface="Calibri"/>
              <a:cs typeface="Calibri"/>
              <a:sym typeface="Calibri"/>
            </a:endParaRPr>
          </a:p>
          <a:p>
            <a:pPr marL="457200" lvl="0" indent="-334327" algn="l" rtl="0">
              <a:spcBef>
                <a:spcPts val="0"/>
              </a:spcBef>
              <a:spcAft>
                <a:spcPts val="0"/>
              </a:spcAft>
              <a:buClr>
                <a:srgbClr val="000000"/>
              </a:buClr>
              <a:buSzPct val="100000"/>
              <a:buFont typeface="Arial"/>
              <a:buChar char="●"/>
            </a:pPr>
            <a:r>
              <a:rPr lang="en">
                <a:solidFill>
                  <a:srgbClr val="000000"/>
                </a:solidFill>
                <a:highlight>
                  <a:srgbClr val="FFFFFF"/>
                </a:highlight>
                <a:latin typeface="Calibri"/>
                <a:ea typeface="Calibri"/>
                <a:cs typeface="Calibri"/>
                <a:sym typeface="Calibri"/>
              </a:rPr>
              <a:t>How to prevent other clients from being in the common space- where do they need to be?</a:t>
            </a:r>
            <a:endParaRPr>
              <a:solidFill>
                <a:srgbClr val="000000"/>
              </a:solidFill>
              <a:highlight>
                <a:srgbClr val="FFFFFF"/>
              </a:highlight>
              <a:latin typeface="Calibri"/>
              <a:ea typeface="Calibri"/>
              <a:cs typeface="Calibri"/>
              <a:sym typeface="Calibri"/>
            </a:endParaRPr>
          </a:p>
          <a:p>
            <a:pPr marL="457200" lvl="0" indent="-334327" algn="l" rtl="0">
              <a:spcBef>
                <a:spcPts val="0"/>
              </a:spcBef>
              <a:spcAft>
                <a:spcPts val="0"/>
              </a:spcAft>
              <a:buClr>
                <a:srgbClr val="000000"/>
              </a:buClr>
              <a:buSzPct val="100000"/>
              <a:buFont typeface="Arial"/>
              <a:buChar char="●"/>
            </a:pPr>
            <a:r>
              <a:rPr lang="en">
                <a:solidFill>
                  <a:srgbClr val="000000"/>
                </a:solidFill>
                <a:highlight>
                  <a:srgbClr val="FFFFFF"/>
                </a:highlight>
                <a:latin typeface="Calibri"/>
                <a:ea typeface="Calibri"/>
                <a:cs typeface="Calibri"/>
                <a:sym typeface="Calibri"/>
              </a:rPr>
              <a:t>Is an average of 3 minutes a client adequate?</a:t>
            </a:r>
            <a:endParaRPr>
              <a:solidFill>
                <a:srgbClr val="000000"/>
              </a:solidFill>
              <a:highlight>
                <a:srgbClr val="FFFFFF"/>
              </a:highlight>
              <a:latin typeface="Calibri"/>
              <a:ea typeface="Calibri"/>
              <a:cs typeface="Calibri"/>
              <a:sym typeface="Calibri"/>
            </a:endParaRPr>
          </a:p>
          <a:p>
            <a:pPr marL="914400" lvl="1" indent="-334327" algn="l" rtl="0">
              <a:spcBef>
                <a:spcPts val="0"/>
              </a:spcBef>
              <a:spcAft>
                <a:spcPts val="0"/>
              </a:spcAft>
              <a:buClr>
                <a:srgbClr val="000000"/>
              </a:buClr>
              <a:buSzPct val="120000"/>
              <a:buFont typeface="Arial"/>
              <a:buChar char="○"/>
            </a:pPr>
            <a:r>
              <a:rPr lang="en">
                <a:solidFill>
                  <a:srgbClr val="000000"/>
                </a:solidFill>
                <a:highlight>
                  <a:srgbClr val="FFFFFF"/>
                </a:highlight>
                <a:latin typeface="Calibri"/>
                <a:ea typeface="Calibri"/>
                <a:cs typeface="Calibri"/>
                <a:sym typeface="Calibri"/>
              </a:rPr>
              <a:t>Decided that time studies would be helpful to answer this question</a:t>
            </a:r>
            <a:endParaRPr sz="1500">
              <a:solidFill>
                <a:srgbClr val="000000"/>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pic>
        <p:nvPicPr>
          <p:cNvPr id="176" name="Google Shape;176;p31"/>
          <p:cNvPicPr preferRelativeResize="0"/>
          <p:nvPr/>
        </p:nvPicPr>
        <p:blipFill>
          <a:blip r:embed="rId3">
            <a:alphaModFix/>
          </a:blip>
          <a:stretch>
            <a:fillRect/>
          </a:stretch>
        </p:blipFill>
        <p:spPr>
          <a:xfrm>
            <a:off x="221375" y="1838500"/>
            <a:ext cx="3475025" cy="1617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Introduction</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en"/>
              <a:t>Workplace aggression experienced by nurses is fairly common, is often normalized by frontline team members, and impacts well-being and psychological safety. (Demir et al., 2012).</a:t>
            </a:r>
            <a:endParaRPr/>
          </a:p>
          <a:p>
            <a:pPr marL="457200" lvl="0" indent="-342900" algn="l" rtl="0">
              <a:spcBef>
                <a:spcPts val="0"/>
              </a:spcBef>
              <a:spcAft>
                <a:spcPts val="0"/>
              </a:spcAft>
              <a:buSzPts val="1800"/>
              <a:buChar char="●"/>
            </a:pPr>
            <a:r>
              <a:rPr lang="en"/>
              <a:t>The site of this study is a residential treatment center for LGBTQ identifying folks struggling with detrimental chemical dependency.</a:t>
            </a:r>
            <a:endParaRPr/>
          </a:p>
          <a:p>
            <a:pPr marL="457200" lvl="0" indent="-342900" algn="l" rtl="0">
              <a:spcBef>
                <a:spcPts val="0"/>
              </a:spcBef>
              <a:spcAft>
                <a:spcPts val="0"/>
              </a:spcAft>
              <a:buSzPts val="1800"/>
              <a:buChar char="●"/>
            </a:pPr>
            <a:r>
              <a:rPr lang="en"/>
              <a:t>This case identified medication administration as one of the daily tasks that often resulted in incidents of workplace aggression directed at nurses and other client facing staff. </a:t>
            </a:r>
            <a:endParaRPr/>
          </a:p>
          <a:p>
            <a:pPr marL="457200" lvl="0" indent="-342900" algn="l" rtl="0">
              <a:spcBef>
                <a:spcPts val="0"/>
              </a:spcBef>
              <a:spcAft>
                <a:spcPts val="0"/>
              </a:spcAft>
              <a:buSzPts val="1800"/>
              <a:buChar char="●"/>
            </a:pPr>
            <a:r>
              <a:rPr lang="en"/>
              <a:t>Here, we examine the process, attitudes of nurses and clients related to the process, and potential ways to prevent pain points that may trigger aggression.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Concept 2: Private Consultation Space</a:t>
            </a:r>
            <a:endParaRPr/>
          </a:p>
        </p:txBody>
      </p:sp>
      <p:sp>
        <p:nvSpPr>
          <p:cNvPr id="182" name="Google Shape;182;p32"/>
          <p:cNvSpPr txBox="1">
            <a:spLocks noGrp="1"/>
          </p:cNvSpPr>
          <p:nvPr>
            <p:ph type="body" idx="1"/>
          </p:nvPr>
        </p:nvSpPr>
        <p:spPr>
          <a:xfrm>
            <a:off x="311700" y="1565200"/>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n" sz="2300">
                <a:solidFill>
                  <a:srgbClr val="000000"/>
                </a:solidFill>
                <a:highlight>
                  <a:srgbClr val="FFFFFF"/>
                </a:highlight>
                <a:latin typeface="Calibri"/>
                <a:ea typeface="Calibri"/>
                <a:cs typeface="Calibri"/>
                <a:sym typeface="Calibri"/>
              </a:rPr>
              <a:t>Voted ”Long Shot”</a:t>
            </a:r>
            <a:endParaRPr sz="2300">
              <a:solidFill>
                <a:srgbClr val="000000"/>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2300">
                <a:solidFill>
                  <a:srgbClr val="000000"/>
                </a:solidFill>
                <a:highlight>
                  <a:srgbClr val="FFFFFF"/>
                </a:highlight>
                <a:latin typeface="Calibri"/>
                <a:ea typeface="Calibri"/>
                <a:cs typeface="Calibri"/>
                <a:sym typeface="Calibri"/>
              </a:rPr>
              <a:t>Considerations:</a:t>
            </a:r>
            <a:endParaRPr sz="2300">
              <a:solidFill>
                <a:srgbClr val="000000"/>
              </a:solidFill>
              <a:highlight>
                <a:srgbClr val="FFFFFF"/>
              </a:highlight>
              <a:latin typeface="Calibri"/>
              <a:ea typeface="Calibri"/>
              <a:cs typeface="Calibri"/>
              <a:sym typeface="Calibri"/>
            </a:endParaRPr>
          </a:p>
          <a:p>
            <a:pPr marL="457200" lvl="0" indent="-374650" algn="l" rtl="0">
              <a:spcBef>
                <a:spcPts val="1200"/>
              </a:spcBef>
              <a:spcAft>
                <a:spcPts val="0"/>
              </a:spcAft>
              <a:buClr>
                <a:srgbClr val="000000"/>
              </a:buClr>
              <a:buSzPts val="2300"/>
              <a:buFont typeface="Arial"/>
              <a:buChar char="●"/>
            </a:pPr>
            <a:r>
              <a:rPr lang="en" sz="2300">
                <a:solidFill>
                  <a:srgbClr val="000000"/>
                </a:solidFill>
                <a:highlight>
                  <a:srgbClr val="FFFFFF"/>
                </a:highlight>
                <a:latin typeface="Calibri"/>
                <a:ea typeface="Calibri"/>
                <a:cs typeface="Calibri"/>
                <a:sym typeface="Calibri"/>
              </a:rPr>
              <a:t>Requires infrastructure changes</a:t>
            </a:r>
            <a:endParaRPr sz="2300">
              <a:solidFill>
                <a:srgbClr val="000000"/>
              </a:solidFill>
              <a:highlight>
                <a:srgbClr val="FFFFFF"/>
              </a:highlight>
              <a:latin typeface="Calibri"/>
              <a:ea typeface="Calibri"/>
              <a:cs typeface="Calibri"/>
              <a:sym typeface="Calibri"/>
            </a:endParaRPr>
          </a:p>
          <a:p>
            <a:pPr marL="457200" lvl="0" indent="-374650" algn="l" rtl="0">
              <a:spcBef>
                <a:spcPts val="0"/>
              </a:spcBef>
              <a:spcAft>
                <a:spcPts val="0"/>
              </a:spcAft>
              <a:buClr>
                <a:srgbClr val="000000"/>
              </a:buClr>
              <a:buSzPts val="2300"/>
              <a:buFont typeface="Arial"/>
              <a:buChar char="●"/>
            </a:pPr>
            <a:r>
              <a:rPr lang="en" sz="2300">
                <a:solidFill>
                  <a:srgbClr val="000000"/>
                </a:solidFill>
                <a:highlight>
                  <a:srgbClr val="FFFFFF"/>
                </a:highlight>
                <a:latin typeface="Calibri"/>
                <a:ea typeface="Calibri"/>
                <a:cs typeface="Calibri"/>
                <a:sym typeface="Calibri"/>
              </a:rPr>
              <a:t>Budgetary constraints</a:t>
            </a:r>
            <a:endParaRPr sz="2300">
              <a:solidFill>
                <a:srgbClr val="000000"/>
              </a:solidFill>
              <a:highlight>
                <a:srgbClr val="FFFFFF"/>
              </a:highlight>
              <a:latin typeface="Calibri"/>
              <a:ea typeface="Calibri"/>
              <a:cs typeface="Calibri"/>
              <a:sym typeface="Calibri"/>
            </a:endParaRPr>
          </a:p>
          <a:p>
            <a:pPr marL="457200" lvl="0" indent="-374650" algn="l" rtl="0">
              <a:spcBef>
                <a:spcPts val="0"/>
              </a:spcBef>
              <a:spcAft>
                <a:spcPts val="0"/>
              </a:spcAft>
              <a:buClr>
                <a:srgbClr val="000000"/>
              </a:buClr>
              <a:buSzPts val="2300"/>
              <a:buFont typeface="Arial"/>
              <a:buChar char="●"/>
            </a:pPr>
            <a:r>
              <a:rPr lang="en" sz="2300">
                <a:solidFill>
                  <a:srgbClr val="000000"/>
                </a:solidFill>
                <a:highlight>
                  <a:srgbClr val="FFFFFF"/>
                </a:highlight>
                <a:latin typeface="Calibri"/>
                <a:ea typeface="Calibri"/>
                <a:cs typeface="Calibri"/>
                <a:sym typeface="Calibri"/>
              </a:rPr>
              <a:t>Team was unable to conceptualize ideas to change the existing space that would not decrease census capacity</a:t>
            </a:r>
            <a:endParaRPr sz="2300">
              <a:solidFill>
                <a:srgbClr val="000000"/>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pic>
        <p:nvPicPr>
          <p:cNvPr id="183" name="Google Shape;183;p32"/>
          <p:cNvPicPr preferRelativeResize="0"/>
          <p:nvPr/>
        </p:nvPicPr>
        <p:blipFill>
          <a:blip r:embed="rId3">
            <a:alphaModFix/>
          </a:blip>
          <a:stretch>
            <a:fillRect/>
          </a:stretch>
        </p:blipFill>
        <p:spPr>
          <a:xfrm>
            <a:off x="5606916" y="1152425"/>
            <a:ext cx="3360909" cy="2134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Concept 3: 2 nurses scheduled for med administration</a:t>
            </a:r>
            <a:endParaRPr/>
          </a:p>
        </p:txBody>
      </p:sp>
      <p:sp>
        <p:nvSpPr>
          <p:cNvPr id="189" name="Google Shape;189;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20000"/>
          </a:bodyPr>
          <a:lstStyle/>
          <a:p>
            <a:pPr marL="0" lvl="0" indent="0" algn="l" rtl="0">
              <a:spcBef>
                <a:spcPts val="1200"/>
              </a:spcBef>
              <a:spcAft>
                <a:spcPts val="0"/>
              </a:spcAft>
              <a:buNone/>
            </a:pPr>
            <a:r>
              <a:rPr lang="en" sz="2300">
                <a:solidFill>
                  <a:srgbClr val="000000"/>
                </a:solidFill>
                <a:highlight>
                  <a:srgbClr val="FFFFFF"/>
                </a:highlight>
                <a:latin typeface="Calibri"/>
                <a:ea typeface="Calibri"/>
                <a:cs typeface="Calibri"/>
                <a:sym typeface="Calibri"/>
              </a:rPr>
              <a:t>Team voted this option the “Quick Fix”</a:t>
            </a:r>
            <a:endParaRPr sz="2300">
              <a:solidFill>
                <a:srgbClr val="000000"/>
              </a:solidFill>
              <a:highlight>
                <a:srgbClr val="FFFFFF"/>
              </a:highlight>
              <a:latin typeface="Calibri"/>
              <a:ea typeface="Calibri"/>
              <a:cs typeface="Calibri"/>
              <a:sym typeface="Calibri"/>
            </a:endParaRPr>
          </a:p>
          <a:p>
            <a:pPr marL="457200" lvl="0" indent="-340201" algn="l" rtl="0">
              <a:spcBef>
                <a:spcPts val="1200"/>
              </a:spcBef>
              <a:spcAft>
                <a:spcPts val="0"/>
              </a:spcAft>
              <a:buClr>
                <a:srgbClr val="000000"/>
              </a:buClr>
              <a:buSzPct val="100000"/>
              <a:buFont typeface="Calibri"/>
              <a:buChar char="●"/>
            </a:pPr>
            <a:r>
              <a:rPr lang="en" sz="1900">
                <a:solidFill>
                  <a:srgbClr val="000000"/>
                </a:solidFill>
                <a:highlight>
                  <a:srgbClr val="FFFFFF"/>
                </a:highlight>
                <a:latin typeface="Calibri"/>
                <a:ea typeface="Calibri"/>
                <a:cs typeface="Calibri"/>
                <a:sym typeface="Calibri"/>
              </a:rPr>
              <a:t>One nurse at med window</a:t>
            </a:r>
            <a:endParaRPr sz="1900">
              <a:solidFill>
                <a:srgbClr val="000000"/>
              </a:solidFill>
              <a:highlight>
                <a:srgbClr val="FFFFFF"/>
              </a:highlight>
              <a:latin typeface="Calibri"/>
              <a:ea typeface="Calibri"/>
              <a:cs typeface="Calibri"/>
              <a:sym typeface="Calibri"/>
            </a:endParaRPr>
          </a:p>
          <a:p>
            <a:pPr marL="457200" lvl="0" indent="-340201" algn="l" rtl="0">
              <a:spcBef>
                <a:spcPts val="0"/>
              </a:spcBef>
              <a:spcAft>
                <a:spcPts val="0"/>
              </a:spcAft>
              <a:buClr>
                <a:srgbClr val="000000"/>
              </a:buClr>
              <a:buSzPct val="100000"/>
              <a:buFont typeface="Calibri"/>
              <a:buChar char="●"/>
            </a:pPr>
            <a:r>
              <a:rPr lang="en" sz="1900">
                <a:solidFill>
                  <a:srgbClr val="000000"/>
                </a:solidFill>
                <a:highlight>
                  <a:srgbClr val="FFFFFF"/>
                </a:highlight>
                <a:latin typeface="Calibri"/>
                <a:ea typeface="Calibri"/>
                <a:cs typeface="Calibri"/>
                <a:sym typeface="Calibri"/>
              </a:rPr>
              <a:t>One nurse in designated observation area who could also provide education while observing clients post administration</a:t>
            </a:r>
            <a:endParaRPr sz="1900">
              <a:solidFill>
                <a:srgbClr val="000000"/>
              </a:solidFill>
              <a:highlight>
                <a:srgbClr val="FFFFFF"/>
              </a:highlight>
              <a:latin typeface="Calibri"/>
              <a:ea typeface="Calibri"/>
              <a:cs typeface="Calibri"/>
              <a:sym typeface="Calibri"/>
            </a:endParaRPr>
          </a:p>
          <a:p>
            <a:pPr marL="0" lvl="0" indent="0" algn="l" rtl="0">
              <a:spcBef>
                <a:spcPts val="1200"/>
              </a:spcBef>
              <a:spcAft>
                <a:spcPts val="0"/>
              </a:spcAft>
              <a:buNone/>
            </a:pPr>
            <a:r>
              <a:rPr lang="en" sz="1900">
                <a:solidFill>
                  <a:srgbClr val="000000"/>
                </a:solidFill>
                <a:highlight>
                  <a:srgbClr val="FFFFFF"/>
                </a:highlight>
                <a:latin typeface="Calibri"/>
                <a:ea typeface="Calibri"/>
                <a:cs typeface="Calibri"/>
                <a:sym typeface="Calibri"/>
              </a:rPr>
              <a:t>Considerations</a:t>
            </a:r>
            <a:endParaRPr sz="1900">
              <a:solidFill>
                <a:srgbClr val="000000"/>
              </a:solidFill>
              <a:highlight>
                <a:srgbClr val="FFFFFF"/>
              </a:highlight>
              <a:latin typeface="Calibri"/>
              <a:ea typeface="Calibri"/>
              <a:cs typeface="Calibri"/>
              <a:sym typeface="Calibri"/>
            </a:endParaRPr>
          </a:p>
          <a:p>
            <a:pPr marL="457200" lvl="0" indent="-340201" algn="l" rtl="0">
              <a:spcBef>
                <a:spcPts val="1200"/>
              </a:spcBef>
              <a:spcAft>
                <a:spcPts val="0"/>
              </a:spcAft>
              <a:buClr>
                <a:srgbClr val="000000"/>
              </a:buClr>
              <a:buSzPct val="100000"/>
              <a:buFont typeface="Calibri"/>
              <a:buChar char="●"/>
            </a:pPr>
            <a:r>
              <a:rPr lang="en" sz="1900">
                <a:solidFill>
                  <a:srgbClr val="000000"/>
                </a:solidFill>
                <a:highlight>
                  <a:srgbClr val="FFFFFF"/>
                </a:highlight>
                <a:latin typeface="Calibri"/>
                <a:ea typeface="Calibri"/>
                <a:cs typeface="Calibri"/>
                <a:sym typeface="Calibri"/>
              </a:rPr>
              <a:t>Team was unaware of budget limitations and we did not have leadership to speak to this</a:t>
            </a:r>
            <a:endParaRPr sz="1900">
              <a:solidFill>
                <a:srgbClr val="000000"/>
              </a:solidFill>
              <a:highlight>
                <a:srgbClr val="FFFFFF"/>
              </a:highlight>
              <a:latin typeface="Calibri"/>
              <a:ea typeface="Calibri"/>
              <a:cs typeface="Calibri"/>
              <a:sym typeface="Calibri"/>
            </a:endParaRPr>
          </a:p>
          <a:p>
            <a:pPr marL="457200" lvl="0" indent="-340201" algn="l" rtl="0">
              <a:spcBef>
                <a:spcPts val="0"/>
              </a:spcBef>
              <a:spcAft>
                <a:spcPts val="0"/>
              </a:spcAft>
              <a:buClr>
                <a:srgbClr val="000000"/>
              </a:buClr>
              <a:buSzPct val="100000"/>
              <a:buFont typeface="Calibri"/>
              <a:buChar char="●"/>
            </a:pPr>
            <a:r>
              <a:rPr lang="en" sz="1900">
                <a:solidFill>
                  <a:srgbClr val="000000"/>
                </a:solidFill>
                <a:highlight>
                  <a:srgbClr val="FFFFFF"/>
                </a:highlight>
                <a:latin typeface="Calibri"/>
                <a:ea typeface="Calibri"/>
                <a:cs typeface="Calibri"/>
                <a:sym typeface="Calibri"/>
              </a:rPr>
              <a:t>Ultimately this idea was rejected</a:t>
            </a:r>
            <a:endParaRPr sz="1900">
              <a:solidFill>
                <a:srgbClr val="000000"/>
              </a:solidFill>
              <a:highlight>
                <a:srgbClr val="FFFFFF"/>
              </a:highlight>
              <a:latin typeface="Calibri"/>
              <a:ea typeface="Calibri"/>
              <a:cs typeface="Calibri"/>
              <a:sym typeface="Calibri"/>
            </a:endParaRPr>
          </a:p>
          <a:p>
            <a:pPr marL="0" lvl="0" indent="0" algn="l" rtl="0">
              <a:spcBef>
                <a:spcPts val="120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Deliver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First: Time Studies</a:t>
            </a:r>
            <a:endParaRPr/>
          </a:p>
        </p:txBody>
      </p:sp>
      <p:sp>
        <p:nvSpPr>
          <p:cNvPr id="200" name="Google Shape;200;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graphicFrame>
        <p:nvGraphicFramePr>
          <p:cNvPr id="201" name="Google Shape;201;p35"/>
          <p:cNvGraphicFramePr/>
          <p:nvPr/>
        </p:nvGraphicFramePr>
        <p:xfrm>
          <a:off x="1397000" y="1195650"/>
          <a:ext cx="3000000" cy="3000000"/>
        </p:xfrm>
        <a:graphic>
          <a:graphicData uri="http://schemas.openxmlformats.org/drawingml/2006/table">
            <a:tbl>
              <a:tblPr>
                <a:noFill/>
                <a:tableStyleId>{81C25E47-EDF3-4B4F-86BD-80F4E60095C4}</a:tableStyleId>
              </a:tblPr>
              <a:tblGrid>
                <a:gridCol w="2266025">
                  <a:extLst>
                    <a:ext uri="{9D8B030D-6E8A-4147-A177-3AD203B41FA5}">
                      <a16:colId xmlns:a16="http://schemas.microsoft.com/office/drawing/2014/main" val="20000"/>
                    </a:ext>
                  </a:extLst>
                </a:gridCol>
                <a:gridCol w="2693300">
                  <a:extLst>
                    <a:ext uri="{9D8B030D-6E8A-4147-A177-3AD203B41FA5}">
                      <a16:colId xmlns:a16="http://schemas.microsoft.com/office/drawing/2014/main" val="20001"/>
                    </a:ext>
                  </a:extLst>
                </a:gridCol>
                <a:gridCol w="1209800">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Day 1</a:t>
                      </a:r>
                      <a:endParaRPr/>
                    </a:p>
                  </a:txBody>
                  <a:tcPr marL="91425" marR="91425" marT="91425" marB="91425"/>
                </a:tc>
                <a:tc>
                  <a:txBody>
                    <a:bodyPr/>
                    <a:lstStyle/>
                    <a:p>
                      <a:pPr marL="0" lvl="0" indent="0" algn="l" rtl="0">
                        <a:spcBef>
                          <a:spcPts val="0"/>
                        </a:spcBef>
                        <a:spcAft>
                          <a:spcPts val="0"/>
                        </a:spcAft>
                        <a:buNone/>
                      </a:pPr>
                      <a:r>
                        <a:rPr lang="en"/>
                        <a:t>Day 2</a:t>
                      </a:r>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Number of Clients</a:t>
                      </a:r>
                      <a:endParaRPr/>
                    </a:p>
                  </a:txBody>
                  <a:tcPr marL="91425" marR="91425" marT="91425" marB="91425"/>
                </a:tc>
                <a:tc>
                  <a:txBody>
                    <a:bodyPr/>
                    <a:lstStyle/>
                    <a:p>
                      <a:pPr marL="0" lvl="0" indent="0" algn="l" rtl="0">
                        <a:spcBef>
                          <a:spcPts val="0"/>
                        </a:spcBef>
                        <a:spcAft>
                          <a:spcPts val="0"/>
                        </a:spcAft>
                        <a:buNone/>
                      </a:pPr>
                      <a:r>
                        <a:rPr lang="en"/>
                        <a:t>32</a:t>
                      </a:r>
                      <a:endParaRPr/>
                    </a:p>
                  </a:txBody>
                  <a:tcPr marL="91425" marR="91425" marT="91425" marB="91425"/>
                </a:tc>
                <a:tc>
                  <a:txBody>
                    <a:bodyPr/>
                    <a:lstStyle/>
                    <a:p>
                      <a:pPr marL="0" lvl="0" indent="0" algn="l" rtl="0">
                        <a:spcBef>
                          <a:spcPts val="0"/>
                        </a:spcBef>
                        <a:spcAft>
                          <a:spcPts val="0"/>
                        </a:spcAft>
                        <a:buNone/>
                      </a:pPr>
                      <a:r>
                        <a:rPr lang="en"/>
                        <a:t>34</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Med Pass Time</a:t>
                      </a:r>
                      <a:endParaRPr/>
                    </a:p>
                  </a:txBody>
                  <a:tcPr marL="91425" marR="91425" marT="91425" marB="91425"/>
                </a:tc>
                <a:tc>
                  <a:txBody>
                    <a:bodyPr/>
                    <a:lstStyle/>
                    <a:p>
                      <a:pPr marL="0" lvl="0" indent="0" algn="l" rtl="0">
                        <a:spcBef>
                          <a:spcPts val="0"/>
                        </a:spcBef>
                        <a:spcAft>
                          <a:spcPts val="0"/>
                        </a:spcAft>
                        <a:buNone/>
                      </a:pPr>
                      <a:r>
                        <a:rPr lang="en"/>
                        <a:t>1930-2115</a:t>
                      </a:r>
                      <a:endParaRPr/>
                    </a:p>
                  </a:txBody>
                  <a:tcPr marL="91425" marR="91425" marT="91425" marB="91425"/>
                </a:tc>
                <a:tc>
                  <a:txBody>
                    <a:bodyPr/>
                    <a:lstStyle/>
                    <a:p>
                      <a:pPr marL="0" lvl="0" indent="0" algn="l" rtl="0">
                        <a:spcBef>
                          <a:spcPts val="0"/>
                        </a:spcBef>
                        <a:spcAft>
                          <a:spcPts val="0"/>
                        </a:spcAft>
                        <a:buNone/>
                      </a:pPr>
                      <a:r>
                        <a:rPr lang="en"/>
                        <a:t>1930-2130</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a:t>Average Time per Client</a:t>
                      </a:r>
                      <a:endParaRPr/>
                    </a:p>
                  </a:txBody>
                  <a:tcPr marL="91425" marR="91425" marT="91425" marB="91425"/>
                </a:tc>
                <a:tc>
                  <a:txBody>
                    <a:bodyPr/>
                    <a:lstStyle/>
                    <a:p>
                      <a:pPr marL="0" lvl="0" indent="0" algn="l" rtl="0">
                        <a:spcBef>
                          <a:spcPts val="0"/>
                        </a:spcBef>
                        <a:spcAft>
                          <a:spcPts val="0"/>
                        </a:spcAft>
                        <a:buNone/>
                      </a:pPr>
                      <a:r>
                        <a:rPr lang="en"/>
                        <a:t>3.3 Minutes</a:t>
                      </a:r>
                      <a:endParaRPr/>
                    </a:p>
                  </a:txBody>
                  <a:tcPr marL="91425" marR="91425" marT="91425" marB="91425"/>
                </a:tc>
                <a:tc>
                  <a:txBody>
                    <a:bodyPr/>
                    <a:lstStyle/>
                    <a:p>
                      <a:pPr marL="0" lvl="0" indent="0" algn="l" rtl="0">
                        <a:spcBef>
                          <a:spcPts val="0"/>
                        </a:spcBef>
                        <a:spcAft>
                          <a:spcPts val="0"/>
                        </a:spcAft>
                        <a:buNone/>
                      </a:pPr>
                      <a:r>
                        <a:rPr lang="en"/>
                        <a:t>3.5 Minutes</a:t>
                      </a:r>
                      <a:endParaRPr/>
                    </a:p>
                  </a:txBody>
                  <a:tcPr marL="91425" marR="91425" marT="91425" marB="91425"/>
                </a:tc>
                <a:extLst>
                  <a:ext uri="{0D108BD9-81ED-4DB2-BD59-A6C34878D82A}">
                    <a16:rowId xmlns:a16="http://schemas.microsoft.com/office/drawing/2014/main" val="10003"/>
                  </a:ext>
                </a:extLst>
              </a:tr>
              <a:tr h="822925">
                <a:tc>
                  <a:txBody>
                    <a:bodyPr/>
                    <a:lstStyle/>
                    <a:p>
                      <a:pPr marL="0" lvl="0" indent="0" algn="l" rtl="0">
                        <a:spcBef>
                          <a:spcPts val="0"/>
                        </a:spcBef>
                        <a:spcAft>
                          <a:spcPts val="0"/>
                        </a:spcAft>
                        <a:buNone/>
                      </a:pPr>
                      <a:r>
                        <a:rPr lang="en"/>
                        <a:t>Longest Client Interaction (not including post admin observation)</a:t>
                      </a:r>
                      <a:endParaRPr/>
                    </a:p>
                  </a:txBody>
                  <a:tcPr marL="91425" marR="91425" marT="91425" marB="91425"/>
                </a:tc>
                <a:tc>
                  <a:txBody>
                    <a:bodyPr/>
                    <a:lstStyle/>
                    <a:p>
                      <a:pPr marL="0" lvl="0" indent="0" algn="l" rtl="0">
                        <a:spcBef>
                          <a:spcPts val="0"/>
                        </a:spcBef>
                        <a:spcAft>
                          <a:spcPts val="0"/>
                        </a:spcAft>
                        <a:buNone/>
                      </a:pPr>
                      <a:r>
                        <a:rPr lang="en"/>
                        <a:t>7 Minutes</a:t>
                      </a:r>
                      <a:endParaRPr/>
                    </a:p>
                  </a:txBody>
                  <a:tcPr marL="91425" marR="91425" marT="91425" marB="91425"/>
                </a:tc>
                <a:tc>
                  <a:txBody>
                    <a:bodyPr/>
                    <a:lstStyle/>
                    <a:p>
                      <a:pPr marL="0" lvl="0" indent="0" algn="l" rtl="0">
                        <a:spcBef>
                          <a:spcPts val="0"/>
                        </a:spcBef>
                        <a:spcAft>
                          <a:spcPts val="0"/>
                        </a:spcAft>
                        <a:buNone/>
                      </a:pPr>
                      <a:r>
                        <a:rPr lang="en"/>
                        <a:t>11 Minutes</a:t>
                      </a:r>
                      <a:endParaRPr/>
                    </a:p>
                  </a:txBody>
                  <a:tcPr marL="91425" marR="91425" marT="91425" marB="91425"/>
                </a:tc>
                <a:extLst>
                  <a:ext uri="{0D108BD9-81ED-4DB2-BD59-A6C34878D82A}">
                    <a16:rowId xmlns:a16="http://schemas.microsoft.com/office/drawing/2014/main" val="10004"/>
                  </a:ext>
                </a:extLst>
              </a:tr>
              <a:tr h="1036275">
                <a:tc>
                  <a:txBody>
                    <a:bodyPr/>
                    <a:lstStyle/>
                    <a:p>
                      <a:pPr marL="0" lvl="0" indent="0" algn="l" rtl="0">
                        <a:spcBef>
                          <a:spcPts val="0"/>
                        </a:spcBef>
                        <a:spcAft>
                          <a:spcPts val="0"/>
                        </a:spcAft>
                        <a:buNone/>
                      </a:pPr>
                      <a:r>
                        <a:rPr lang="en"/>
                        <a:t>Number of clients who needed additional observation</a:t>
                      </a:r>
                      <a:endParaRPr/>
                    </a:p>
                  </a:txBody>
                  <a:tcPr marL="91425" marR="91425" marT="91425" marB="91425"/>
                </a:tc>
                <a:tc>
                  <a:txBody>
                    <a:bodyPr/>
                    <a:lstStyle/>
                    <a:p>
                      <a:pPr marL="0" lvl="0" indent="0" algn="l" rtl="0">
                        <a:spcBef>
                          <a:spcPts val="0"/>
                        </a:spcBef>
                        <a:spcAft>
                          <a:spcPts val="0"/>
                        </a:spcAft>
                        <a:buNone/>
                      </a:pPr>
                      <a:r>
                        <a:rPr lang="en"/>
                        <a:t>12 (in theory these clients require observation for at least 7 minutes after administration)</a:t>
                      </a:r>
                      <a:endParaRPr/>
                    </a:p>
                  </a:txBody>
                  <a:tcPr marL="91425" marR="91425" marT="91425" marB="91425"/>
                </a:tc>
                <a:tc>
                  <a:txBody>
                    <a:bodyPr/>
                    <a:lstStyle/>
                    <a:p>
                      <a:pPr marL="0" lvl="0" indent="0" algn="l" rtl="0">
                        <a:spcBef>
                          <a:spcPts val="0"/>
                        </a:spcBef>
                        <a:spcAft>
                          <a:spcPts val="0"/>
                        </a:spcAft>
                        <a:buNone/>
                      </a:pPr>
                      <a:r>
                        <a:rPr lang="en"/>
                        <a:t>12</a:t>
                      </a: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Proposed Plan: Design and implement a staggered medication administration schedule</a:t>
            </a:r>
            <a:endParaRPr/>
          </a:p>
        </p:txBody>
      </p:sp>
      <p:sp>
        <p:nvSpPr>
          <p:cNvPr id="207" name="Google Shape;207;p36"/>
          <p:cNvSpPr txBox="1">
            <a:spLocks noGrp="1"/>
          </p:cNvSpPr>
          <p:nvPr>
            <p:ph type="body" idx="1"/>
          </p:nvPr>
        </p:nvSpPr>
        <p:spPr>
          <a:xfrm>
            <a:off x="311700" y="1667300"/>
            <a:ext cx="8313300" cy="3011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a:t>Of note…</a:t>
            </a:r>
            <a:endParaRPr/>
          </a:p>
          <a:p>
            <a:pPr marL="0" lvl="0" indent="0" algn="l" rtl="0">
              <a:spcBef>
                <a:spcPts val="1200"/>
              </a:spcBef>
              <a:spcAft>
                <a:spcPts val="0"/>
              </a:spcAft>
              <a:buNone/>
            </a:pPr>
            <a:r>
              <a:rPr lang="en"/>
              <a:t>Time studies indicated that the initial goal of 3 minutes per client for 42 client occupancy was likely not feasible</a:t>
            </a:r>
            <a:endParaRPr/>
          </a:p>
          <a:p>
            <a:pPr marL="0" lvl="0" indent="0" algn="l" rtl="0">
              <a:spcBef>
                <a:spcPts val="1200"/>
              </a:spcBef>
              <a:spcAft>
                <a:spcPts val="0"/>
              </a:spcAft>
              <a:buNone/>
            </a:pPr>
            <a:r>
              <a:rPr lang="en"/>
              <a:t>Nurses decided to try anyway…</a:t>
            </a:r>
            <a:endParaRPr/>
          </a:p>
          <a:p>
            <a:pPr marL="0" lvl="0" indent="0" algn="l" rtl="0">
              <a:spcBef>
                <a:spcPts val="1200"/>
              </a:spcBef>
              <a:spcAft>
                <a:spcPts val="0"/>
              </a:spcAft>
              <a:buNone/>
            </a:pPr>
            <a:r>
              <a:rPr lang="en"/>
              <a:t>Rationale:</a:t>
            </a:r>
            <a:endParaRPr/>
          </a:p>
          <a:p>
            <a:pPr marL="457200" lvl="0" indent="-317182" algn="l" rtl="0">
              <a:spcBef>
                <a:spcPts val="1200"/>
              </a:spcBef>
              <a:spcAft>
                <a:spcPts val="0"/>
              </a:spcAft>
              <a:buSzPct val="100000"/>
              <a:buChar char="●"/>
            </a:pPr>
            <a:r>
              <a:rPr lang="en"/>
              <a:t>Not often at full occupancy</a:t>
            </a:r>
            <a:endParaRPr/>
          </a:p>
          <a:p>
            <a:pPr marL="457200" lvl="0" indent="-317182" algn="l" rtl="0">
              <a:spcBef>
                <a:spcPts val="0"/>
              </a:spcBef>
              <a:spcAft>
                <a:spcPts val="0"/>
              </a:spcAft>
              <a:buSzPct val="100000"/>
              <a:buChar char="●"/>
            </a:pPr>
            <a:r>
              <a:rPr lang="en"/>
              <a:t>Not every client has medication (this was not true)</a:t>
            </a:r>
            <a:endParaRPr/>
          </a:p>
          <a:p>
            <a:pPr marL="457200" lvl="0" indent="-317182" algn="l" rtl="0">
              <a:spcBef>
                <a:spcPts val="0"/>
              </a:spcBef>
              <a:spcAft>
                <a:spcPts val="0"/>
              </a:spcAft>
              <a:buSzPct val="100000"/>
              <a:buChar char="●"/>
            </a:pPr>
            <a:r>
              <a:rPr lang="en"/>
              <a:t>Not every patient presented for their medication  (estimate that 2-3 clients fell into this category for evening medication)</a:t>
            </a:r>
            <a:endParaRPr/>
          </a:p>
          <a:p>
            <a:pPr marL="0" lvl="0" indent="0" algn="l"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Prototype #1: Sign Posted for Clients</a:t>
            </a:r>
            <a:endParaRPr/>
          </a:p>
        </p:txBody>
      </p:sp>
      <p:sp>
        <p:nvSpPr>
          <p:cNvPr id="213" name="Google Shape;213;p37"/>
          <p:cNvSpPr txBox="1"/>
          <p:nvPr/>
        </p:nvSpPr>
        <p:spPr>
          <a:xfrm>
            <a:off x="311700" y="1152475"/>
            <a:ext cx="8520600" cy="3416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 sz="1800">
                <a:solidFill>
                  <a:srgbClr val="0000FF"/>
                </a:solidFill>
              </a:rPr>
              <a:t>Your Schedule for Night Meds has changed!</a:t>
            </a:r>
            <a:endParaRPr sz="1800">
              <a:solidFill>
                <a:srgbClr val="0000FF"/>
              </a:solidFill>
            </a:endParaRPr>
          </a:p>
          <a:p>
            <a:pPr marL="0" lvl="0" indent="0" algn="ctr" rtl="0">
              <a:lnSpc>
                <a:spcPct val="115000"/>
              </a:lnSpc>
              <a:spcBef>
                <a:spcPts val="1200"/>
              </a:spcBef>
              <a:spcAft>
                <a:spcPts val="0"/>
              </a:spcAft>
              <a:buNone/>
            </a:pPr>
            <a:r>
              <a:rPr lang="en" sz="1800">
                <a:solidFill>
                  <a:srgbClr val="0000FF"/>
                </a:solidFill>
              </a:rPr>
              <a:t>Please come to medication window at this time for your medication:</a:t>
            </a:r>
            <a:endParaRPr sz="1800">
              <a:solidFill>
                <a:srgbClr val="0000FF"/>
              </a:solidFill>
            </a:endParaRPr>
          </a:p>
          <a:p>
            <a:pPr marL="0" lvl="0" indent="0" algn="l" rtl="0">
              <a:lnSpc>
                <a:spcPct val="115000"/>
              </a:lnSpc>
              <a:spcBef>
                <a:spcPts val="1200"/>
              </a:spcBef>
              <a:spcAft>
                <a:spcPts val="1200"/>
              </a:spcAft>
              <a:buNone/>
            </a:pPr>
            <a:endParaRPr sz="1800">
              <a:solidFill>
                <a:srgbClr val="595959"/>
              </a:solidFill>
            </a:endParaRPr>
          </a:p>
        </p:txBody>
      </p:sp>
      <p:graphicFrame>
        <p:nvGraphicFramePr>
          <p:cNvPr id="214" name="Google Shape;214;p37"/>
          <p:cNvGraphicFramePr/>
          <p:nvPr/>
        </p:nvGraphicFramePr>
        <p:xfrm>
          <a:off x="952500" y="2438375"/>
          <a:ext cx="3000000" cy="3000000"/>
        </p:xfrm>
        <a:graphic>
          <a:graphicData uri="http://schemas.openxmlformats.org/drawingml/2006/table">
            <a:tbl>
              <a:tblPr>
                <a:noFill/>
                <a:tableStyleId>{81C25E47-EDF3-4B4F-86BD-80F4E60095C4}</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solidFill>
                            <a:srgbClr val="FF00FF"/>
                          </a:solidFill>
                        </a:rPr>
                        <a:t>ROOMS 1, 2, 3</a:t>
                      </a:r>
                      <a:endParaRPr>
                        <a:solidFill>
                          <a:srgbClr val="FF00FF"/>
                        </a:solidFill>
                      </a:endParaRPr>
                    </a:p>
                  </a:txBody>
                  <a:tcPr marL="91425" marR="91425" marT="91425" marB="91425"/>
                </a:tc>
                <a:tc>
                  <a:txBody>
                    <a:bodyPr/>
                    <a:lstStyle/>
                    <a:p>
                      <a:pPr marL="0" lvl="0" indent="0" algn="l" rtl="0">
                        <a:spcBef>
                          <a:spcPts val="0"/>
                        </a:spcBef>
                        <a:spcAft>
                          <a:spcPts val="0"/>
                        </a:spcAft>
                        <a:buNone/>
                      </a:pPr>
                      <a:r>
                        <a:rPr lang="en"/>
                        <a:t>7:00 PM</a:t>
                      </a:r>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rgbClr val="9900FF"/>
                          </a:solidFill>
                        </a:rPr>
                        <a:t>ROOMS 4, 5, 6</a:t>
                      </a:r>
                      <a:endParaRPr>
                        <a:solidFill>
                          <a:srgbClr val="9900FF"/>
                        </a:solidFill>
                      </a:endParaRPr>
                    </a:p>
                  </a:txBody>
                  <a:tcPr marL="91425" marR="91425" marT="91425" marB="91425"/>
                </a:tc>
                <a:tc>
                  <a:txBody>
                    <a:bodyPr/>
                    <a:lstStyle/>
                    <a:p>
                      <a:pPr marL="0" lvl="0" indent="0" algn="l" rtl="0">
                        <a:spcBef>
                          <a:spcPts val="0"/>
                        </a:spcBef>
                        <a:spcAft>
                          <a:spcPts val="0"/>
                        </a:spcAft>
                        <a:buNone/>
                      </a:pPr>
                      <a:r>
                        <a:rPr lang="en"/>
                        <a:t>7:30 PM</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rgbClr val="00FF00"/>
                          </a:solidFill>
                        </a:rPr>
                        <a:t>ROOMS 7, 8, 9</a:t>
                      </a:r>
                      <a:endParaRPr>
                        <a:solidFill>
                          <a:srgbClr val="00FF00"/>
                        </a:solidFill>
                      </a:endParaRPr>
                    </a:p>
                  </a:txBody>
                  <a:tcPr marL="91425" marR="91425" marT="91425" marB="91425"/>
                </a:tc>
                <a:tc>
                  <a:txBody>
                    <a:bodyPr/>
                    <a:lstStyle/>
                    <a:p>
                      <a:pPr marL="0" lvl="0" indent="0" algn="l" rtl="0">
                        <a:spcBef>
                          <a:spcPts val="0"/>
                        </a:spcBef>
                        <a:spcAft>
                          <a:spcPts val="0"/>
                        </a:spcAft>
                        <a:buNone/>
                      </a:pPr>
                      <a:r>
                        <a:rPr lang="en"/>
                        <a:t>8:00 PM</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solidFill>
                            <a:srgbClr val="00FFFF"/>
                          </a:solidFill>
                        </a:rPr>
                        <a:t>ROOMS 10, 11, 12</a:t>
                      </a:r>
                      <a:endParaRPr>
                        <a:solidFill>
                          <a:srgbClr val="00FFFF"/>
                        </a:solidFill>
                      </a:endParaRPr>
                    </a:p>
                  </a:txBody>
                  <a:tcPr marL="91425" marR="91425" marT="91425" marB="91425"/>
                </a:tc>
                <a:tc>
                  <a:txBody>
                    <a:bodyPr/>
                    <a:lstStyle/>
                    <a:p>
                      <a:pPr marL="0" lvl="0" indent="0" algn="l" rtl="0">
                        <a:spcBef>
                          <a:spcPts val="0"/>
                        </a:spcBef>
                        <a:spcAft>
                          <a:spcPts val="0"/>
                        </a:spcAft>
                        <a:buNone/>
                      </a:pPr>
                      <a:r>
                        <a:rPr lang="en"/>
                        <a:t>8:30 PM</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solidFill>
                            <a:srgbClr val="FF9900"/>
                          </a:solidFill>
                        </a:rPr>
                        <a:t>ROOMS 13, 14</a:t>
                      </a:r>
                      <a:endParaRPr>
                        <a:solidFill>
                          <a:srgbClr val="FF9900"/>
                        </a:solidFill>
                      </a:endParaRPr>
                    </a:p>
                  </a:txBody>
                  <a:tcPr marL="91425" marR="91425" marT="91425" marB="91425"/>
                </a:tc>
                <a:tc>
                  <a:txBody>
                    <a:bodyPr/>
                    <a:lstStyle/>
                    <a:p>
                      <a:pPr marL="0" lvl="0" indent="0" algn="l" rtl="0">
                        <a:spcBef>
                          <a:spcPts val="0"/>
                        </a:spcBef>
                        <a:spcAft>
                          <a:spcPts val="0"/>
                        </a:spcAft>
                        <a:buNone/>
                      </a:pPr>
                      <a:r>
                        <a:rPr lang="en"/>
                        <a:t>9:00 PM</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Prototype #1 Testing</a:t>
            </a:r>
            <a:endParaRPr/>
          </a:p>
        </p:txBody>
      </p:sp>
      <p:sp>
        <p:nvSpPr>
          <p:cNvPr id="220" name="Google Shape;220;p3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rgbClr val="595959"/>
                </a:solidFill>
                <a:latin typeface="Arial"/>
                <a:ea typeface="Arial"/>
                <a:cs typeface="Arial"/>
                <a:sym typeface="Arial"/>
              </a:rPr>
              <a:t>We will be trying to discern:</a:t>
            </a:r>
            <a:endParaRPr>
              <a:solidFill>
                <a:srgbClr val="595959"/>
              </a:solidFill>
              <a:latin typeface="Arial"/>
              <a:ea typeface="Arial"/>
              <a:cs typeface="Arial"/>
              <a:sym typeface="Arial"/>
            </a:endParaRPr>
          </a:p>
          <a:p>
            <a:pPr marL="457200" lvl="0" indent="-342900" algn="l" rtl="0">
              <a:spcBef>
                <a:spcPts val="1200"/>
              </a:spcBef>
              <a:spcAft>
                <a:spcPts val="0"/>
              </a:spcAft>
              <a:buClr>
                <a:srgbClr val="595959"/>
              </a:buClr>
              <a:buSzPts val="1800"/>
              <a:buFont typeface="Arial"/>
              <a:buChar char="●"/>
            </a:pPr>
            <a:r>
              <a:rPr lang="en">
                <a:solidFill>
                  <a:srgbClr val="595959"/>
                </a:solidFill>
                <a:latin typeface="Arial"/>
                <a:ea typeface="Arial"/>
                <a:cs typeface="Arial"/>
                <a:sym typeface="Arial"/>
              </a:rPr>
              <a:t>Will clients comply with scheduled medication times?</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Continued time studies</a:t>
            </a:r>
            <a:endParaRPr>
              <a:solidFill>
                <a:srgbClr val="595959"/>
              </a:solidFill>
              <a:latin typeface="Arial"/>
              <a:ea typeface="Arial"/>
              <a:cs typeface="Arial"/>
              <a:sym typeface="Arial"/>
            </a:endParaRPr>
          </a:p>
          <a:p>
            <a:pPr marL="914400" lvl="1" indent="-317500" algn="l" rtl="0">
              <a:spcBef>
                <a:spcPts val="0"/>
              </a:spcBef>
              <a:spcAft>
                <a:spcPts val="0"/>
              </a:spcAft>
              <a:buClr>
                <a:srgbClr val="595959"/>
              </a:buClr>
              <a:buSzPts val="1400"/>
              <a:buFont typeface="Arial"/>
              <a:buChar char="○"/>
            </a:pPr>
            <a:r>
              <a:rPr lang="en">
                <a:solidFill>
                  <a:srgbClr val="595959"/>
                </a:solidFill>
                <a:latin typeface="Arial"/>
                <a:ea typeface="Arial"/>
                <a:cs typeface="Arial"/>
                <a:sym typeface="Arial"/>
              </a:rPr>
              <a:t>Hopefully with discussion about what elements increase client time at the medication window (education, questions, PRNs etc)</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Do nurses feel more or less time pressure trying to adhere to the schedule?</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If there is a backup- when and why did it happen? How can this be adjusted?</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Has a solution for additional observation needs become more apparent while trialling?</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What do clients think of the system?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Predictions:</a:t>
            </a:r>
            <a:endParaRPr/>
          </a:p>
        </p:txBody>
      </p:sp>
      <p:sp>
        <p:nvSpPr>
          <p:cNvPr id="226" name="Google Shape;226;p3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3 minutes will not be enough, however, it is rare that the facility is full to capacity AND all clients actually show up for their night time medications- so we may still be able to complete med pass within 2 hours</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Most of the conversations that add time will be related to PRN medications for sleep/ anxiety/ withdrawal symptoms</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Nurses may feel more pressure if they are actively watching the clock while they try to administer medications</a:t>
            </a:r>
            <a:endParaRPr>
              <a:solidFill>
                <a:srgbClr val="595959"/>
              </a:solidFill>
              <a:latin typeface="Arial"/>
              <a:ea typeface="Arial"/>
              <a:cs typeface="Arial"/>
              <a:sym typeface="Arial"/>
            </a:endParaRPr>
          </a:p>
          <a:p>
            <a:pPr marL="457200" lvl="0" indent="-342900" algn="l" rtl="0">
              <a:spcBef>
                <a:spcPts val="0"/>
              </a:spcBef>
              <a:spcAft>
                <a:spcPts val="0"/>
              </a:spcAft>
              <a:buClr>
                <a:srgbClr val="595959"/>
              </a:buClr>
              <a:buSzPts val="1800"/>
              <a:buFont typeface="Arial"/>
              <a:buChar char="●"/>
            </a:pPr>
            <a:r>
              <a:rPr lang="en">
                <a:solidFill>
                  <a:srgbClr val="595959"/>
                </a:solidFill>
                <a:latin typeface="Arial"/>
                <a:ea typeface="Arial"/>
                <a:cs typeface="Arial"/>
                <a:sym typeface="Arial"/>
              </a:rPr>
              <a:t>Clients will still congregate near the medication window even if outside their scheduled time and this will be challenging to manage or enforce</a:t>
            </a:r>
            <a:endParaRPr>
              <a:solidFill>
                <a:srgbClr val="595959"/>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After a 2 day trial:</a:t>
            </a:r>
            <a:endParaRPr/>
          </a:p>
        </p:txBody>
      </p:sp>
      <p:sp>
        <p:nvSpPr>
          <p:cNvPr id="232" name="Google Shape;232;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Clr>
                <a:srgbClr val="595959"/>
              </a:buClr>
              <a:buSzPct val="100000"/>
              <a:buFont typeface="Arial"/>
              <a:buChar char="●"/>
            </a:pPr>
            <a:r>
              <a:rPr lang="en">
                <a:solidFill>
                  <a:srgbClr val="595959"/>
                </a:solidFill>
                <a:latin typeface="Arial"/>
                <a:ea typeface="Arial"/>
                <a:cs typeface="Arial"/>
                <a:sym typeface="Arial"/>
              </a:rPr>
              <a:t>Better communication to entire care team would have been helpful regarding what our hopes and expectations were- many other staff were encouraging clients to go to the common area while nursing staff were asking they not congregate</a:t>
            </a:r>
            <a:endParaRPr>
              <a:solidFill>
                <a:srgbClr val="595959"/>
              </a:solidFill>
              <a:latin typeface="Arial"/>
              <a:ea typeface="Arial"/>
              <a:cs typeface="Arial"/>
              <a:sym typeface="Arial"/>
            </a:endParaRPr>
          </a:p>
          <a:p>
            <a:pPr marL="457200" lvl="0" indent="-334327" algn="l" rtl="0">
              <a:spcBef>
                <a:spcPts val="0"/>
              </a:spcBef>
              <a:spcAft>
                <a:spcPts val="0"/>
              </a:spcAft>
              <a:buClr>
                <a:srgbClr val="595959"/>
              </a:buClr>
              <a:buSzPct val="100000"/>
              <a:buFont typeface="Arial"/>
              <a:buChar char="●"/>
            </a:pPr>
            <a:r>
              <a:rPr lang="en">
                <a:solidFill>
                  <a:srgbClr val="595959"/>
                </a:solidFill>
                <a:latin typeface="Arial"/>
                <a:ea typeface="Arial"/>
                <a:cs typeface="Arial"/>
                <a:sym typeface="Arial"/>
              </a:rPr>
              <a:t>It will take more than 2 attempts to get an idea of whether the system is successful or not and needs to be trialled with more than 1 nurse for feedback on process</a:t>
            </a:r>
            <a:endParaRPr>
              <a:solidFill>
                <a:srgbClr val="595959"/>
              </a:solidFill>
              <a:latin typeface="Arial"/>
              <a:ea typeface="Arial"/>
              <a:cs typeface="Arial"/>
              <a:sym typeface="Arial"/>
            </a:endParaRPr>
          </a:p>
          <a:p>
            <a:pPr marL="457200" lvl="0" indent="-334327" algn="l" rtl="0">
              <a:spcBef>
                <a:spcPts val="0"/>
              </a:spcBef>
              <a:spcAft>
                <a:spcPts val="0"/>
              </a:spcAft>
              <a:buClr>
                <a:srgbClr val="595959"/>
              </a:buClr>
              <a:buSzPct val="100000"/>
              <a:buFont typeface="Arial"/>
              <a:buChar char="●"/>
            </a:pPr>
            <a:r>
              <a:rPr lang="en">
                <a:solidFill>
                  <a:srgbClr val="595959"/>
                </a:solidFill>
                <a:latin typeface="Arial"/>
                <a:ea typeface="Arial"/>
                <a:cs typeface="Arial"/>
                <a:sym typeface="Arial"/>
              </a:rPr>
              <a:t>Clients did not fully understand our sign, so we need to make the expectations more clear</a:t>
            </a:r>
            <a:endParaRPr>
              <a:solidFill>
                <a:srgbClr val="595959"/>
              </a:solidFill>
              <a:latin typeface="Arial"/>
              <a:ea typeface="Arial"/>
              <a:cs typeface="Arial"/>
              <a:sym typeface="Arial"/>
            </a:endParaRPr>
          </a:p>
          <a:p>
            <a:pPr marL="457200" lvl="0" indent="-334327" algn="l" rtl="0">
              <a:spcBef>
                <a:spcPts val="0"/>
              </a:spcBef>
              <a:spcAft>
                <a:spcPts val="0"/>
              </a:spcAft>
              <a:buClr>
                <a:srgbClr val="595959"/>
              </a:buClr>
              <a:buSzPct val="100000"/>
              <a:buFont typeface="Arial"/>
              <a:buChar char="●"/>
            </a:pPr>
            <a:r>
              <a:rPr lang="en">
                <a:solidFill>
                  <a:srgbClr val="595959"/>
                </a:solidFill>
                <a:latin typeface="Arial"/>
                <a:ea typeface="Arial"/>
                <a:cs typeface="Arial"/>
                <a:sym typeface="Arial"/>
              </a:rPr>
              <a:t>Some clients like their medications at certain times, and did not think it was “fair” that they were asked to wait or were asked to take night time medication early-</a:t>
            </a:r>
            <a:endParaRPr>
              <a:solidFill>
                <a:srgbClr val="595959"/>
              </a:solidFill>
              <a:latin typeface="Arial"/>
              <a:ea typeface="Arial"/>
              <a:cs typeface="Arial"/>
              <a:sym typeface="Arial"/>
            </a:endParaRPr>
          </a:p>
          <a:p>
            <a:pPr marL="914400" lvl="1" indent="-310832" algn="l" rtl="0">
              <a:spcBef>
                <a:spcPts val="0"/>
              </a:spcBef>
              <a:spcAft>
                <a:spcPts val="0"/>
              </a:spcAft>
              <a:buClr>
                <a:srgbClr val="595959"/>
              </a:buClr>
              <a:buSzPct val="100000"/>
              <a:buFont typeface="Arial"/>
              <a:buChar char="○"/>
            </a:pPr>
            <a:r>
              <a:rPr lang="en">
                <a:solidFill>
                  <a:srgbClr val="595959"/>
                </a:solidFill>
                <a:latin typeface="Arial"/>
                <a:ea typeface="Arial"/>
                <a:cs typeface="Arial"/>
                <a:sym typeface="Arial"/>
              </a:rPr>
              <a:t>This was especially true for the first rooms and clients who took medication to help them sleep or that made them drowsy</a:t>
            </a:r>
            <a:endParaRPr>
              <a:solidFill>
                <a:srgbClr val="595959"/>
              </a:solidFill>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Prototype #2: Brainstorm</a:t>
            </a:r>
            <a:endParaRPr/>
          </a:p>
        </p:txBody>
      </p:sp>
      <p:sp>
        <p:nvSpPr>
          <p:cNvPr id="238" name="Google Shape;238;p4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595959"/>
                </a:solidFill>
                <a:latin typeface="Arial"/>
                <a:ea typeface="Arial"/>
                <a:cs typeface="Arial"/>
                <a:sym typeface="Arial"/>
              </a:rPr>
              <a:t>In order to accommodate reasonable preferences, we thought perhaps allowing clients to sign up for time slots themselves would be helpful</a:t>
            </a:r>
            <a:endParaRPr>
              <a:solidFill>
                <a:srgbClr val="595959"/>
              </a:solidFill>
              <a:latin typeface="Arial"/>
              <a:ea typeface="Arial"/>
              <a:cs typeface="Arial"/>
              <a:sym typeface="Arial"/>
            </a:endParaRPr>
          </a:p>
          <a:p>
            <a:pPr marL="0" lvl="0" indent="0" algn="l" rtl="0">
              <a:spcBef>
                <a:spcPts val="1200"/>
              </a:spcBef>
              <a:spcAft>
                <a:spcPts val="0"/>
              </a:spcAft>
              <a:buNone/>
            </a:pPr>
            <a:endParaRPr>
              <a:solidFill>
                <a:srgbClr val="595959"/>
              </a:solidFill>
              <a:latin typeface="Arial"/>
              <a:ea typeface="Arial"/>
              <a:cs typeface="Arial"/>
              <a:sym typeface="Arial"/>
            </a:endParaRPr>
          </a:p>
          <a:p>
            <a:pPr marL="0" lvl="0" indent="0" algn="l" rtl="0">
              <a:spcBef>
                <a:spcPts val="1200"/>
              </a:spcBef>
              <a:spcAft>
                <a:spcPts val="1200"/>
              </a:spcAft>
              <a:buNone/>
            </a:pPr>
            <a:r>
              <a:rPr lang="en">
                <a:solidFill>
                  <a:srgbClr val="595959"/>
                </a:solidFill>
                <a:latin typeface="Arial"/>
                <a:ea typeface="Arial"/>
                <a:cs typeface="Arial"/>
                <a:sym typeface="Arial"/>
              </a:rPr>
              <a:t>Average times still remained above 3 minutes, but total time remained under 2 hours, so the team decided to wait on modifying time slots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Double Diamond Model</a:t>
            </a:r>
            <a:endParaRPr/>
          </a:p>
        </p:txBody>
      </p:sp>
      <p:pic>
        <p:nvPicPr>
          <p:cNvPr id="79" name="Google Shape;79;p15"/>
          <p:cNvPicPr preferRelativeResize="0"/>
          <p:nvPr/>
        </p:nvPicPr>
        <p:blipFill rotWithShape="1">
          <a:blip r:embed="rId3">
            <a:alphaModFix/>
          </a:blip>
          <a:srcRect/>
          <a:stretch/>
        </p:blipFill>
        <p:spPr>
          <a:xfrm>
            <a:off x="435893" y="1223463"/>
            <a:ext cx="8272200" cy="368940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185875" y="287725"/>
            <a:ext cx="2126400" cy="1332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Prototype 2: </a:t>
            </a:r>
            <a:endParaRPr/>
          </a:p>
          <a:p>
            <a:pPr marL="0" lvl="0" indent="0" algn="l" rtl="0">
              <a:spcBef>
                <a:spcPts val="0"/>
              </a:spcBef>
              <a:spcAft>
                <a:spcPts val="0"/>
              </a:spcAft>
              <a:buNone/>
            </a:pPr>
            <a:r>
              <a:rPr lang="en"/>
              <a:t>Sign Up Sheet</a:t>
            </a:r>
            <a:endParaRPr/>
          </a:p>
        </p:txBody>
      </p:sp>
      <p:sp>
        <p:nvSpPr>
          <p:cNvPr id="244" name="Google Shape;244;p42"/>
          <p:cNvSpPr txBox="1">
            <a:spLocks noGrp="1"/>
          </p:cNvSpPr>
          <p:nvPr>
            <p:ph type="body" idx="1"/>
          </p:nvPr>
        </p:nvSpPr>
        <p:spPr>
          <a:xfrm>
            <a:off x="2312263" y="287725"/>
            <a:ext cx="6600600" cy="2894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0000FF"/>
                </a:solidFill>
                <a:latin typeface="Arial"/>
                <a:ea typeface="Arial"/>
                <a:cs typeface="Arial"/>
                <a:sym typeface="Arial"/>
              </a:rPr>
              <a:t>PLEASE SIGN UP FOR YOUR EVENING MEDICATION TIME</a:t>
            </a:r>
            <a:endParaRPr>
              <a:solidFill>
                <a:srgbClr val="0000FF"/>
              </a:solidFill>
              <a:latin typeface="Arial"/>
              <a:ea typeface="Arial"/>
              <a:cs typeface="Arial"/>
              <a:sym typeface="Arial"/>
            </a:endParaRPr>
          </a:p>
          <a:p>
            <a:pPr marL="0" lvl="0" indent="0" algn="ctr" rtl="0">
              <a:spcBef>
                <a:spcPts val="1200"/>
              </a:spcBef>
              <a:spcAft>
                <a:spcPts val="0"/>
              </a:spcAft>
              <a:buNone/>
            </a:pPr>
            <a:r>
              <a:rPr lang="en">
                <a:solidFill>
                  <a:srgbClr val="595959"/>
                </a:solidFill>
                <a:latin typeface="Arial"/>
                <a:ea typeface="Arial"/>
                <a:cs typeface="Arial"/>
                <a:sym typeface="Arial"/>
              </a:rPr>
              <a:t>PLEASE- </a:t>
            </a:r>
            <a:r>
              <a:rPr lang="en">
                <a:solidFill>
                  <a:srgbClr val="FF0000"/>
                </a:solidFill>
                <a:latin typeface="Arial"/>
                <a:ea typeface="Arial"/>
                <a:cs typeface="Arial"/>
                <a:sym typeface="Arial"/>
              </a:rPr>
              <a:t>Do not</a:t>
            </a:r>
            <a:r>
              <a:rPr lang="en">
                <a:solidFill>
                  <a:srgbClr val="595959"/>
                </a:solidFill>
                <a:latin typeface="Arial"/>
                <a:ea typeface="Arial"/>
                <a:cs typeface="Arial"/>
                <a:sym typeface="Arial"/>
              </a:rPr>
              <a:t> </a:t>
            </a:r>
            <a:r>
              <a:rPr lang="en">
                <a:solidFill>
                  <a:srgbClr val="FF0000"/>
                </a:solidFill>
                <a:latin typeface="Arial"/>
                <a:ea typeface="Arial"/>
                <a:cs typeface="Arial"/>
                <a:sym typeface="Arial"/>
              </a:rPr>
              <a:t>congregate</a:t>
            </a:r>
            <a:r>
              <a:rPr lang="en">
                <a:solidFill>
                  <a:srgbClr val="595959"/>
                </a:solidFill>
                <a:latin typeface="Arial"/>
                <a:ea typeface="Arial"/>
                <a:cs typeface="Arial"/>
                <a:sym typeface="Arial"/>
              </a:rPr>
              <a:t> in the common area if you are not signed up to receive medication</a:t>
            </a:r>
            <a:endParaRPr>
              <a:solidFill>
                <a:srgbClr val="595959"/>
              </a:solidFill>
              <a:latin typeface="Arial"/>
              <a:ea typeface="Arial"/>
              <a:cs typeface="Arial"/>
              <a:sym typeface="Arial"/>
            </a:endParaRPr>
          </a:p>
          <a:p>
            <a:pPr marL="0" lvl="0" indent="0" algn="ctr" rtl="0">
              <a:spcBef>
                <a:spcPts val="1200"/>
              </a:spcBef>
              <a:spcAft>
                <a:spcPts val="0"/>
              </a:spcAft>
              <a:buNone/>
            </a:pPr>
            <a:endParaRPr>
              <a:solidFill>
                <a:srgbClr val="595959"/>
              </a:solidFill>
              <a:latin typeface="Arial"/>
              <a:ea typeface="Arial"/>
              <a:cs typeface="Arial"/>
              <a:sym typeface="Arial"/>
            </a:endParaRPr>
          </a:p>
          <a:p>
            <a:pPr marL="0" lvl="0" indent="0" algn="l" rtl="0">
              <a:spcBef>
                <a:spcPts val="1200"/>
              </a:spcBef>
              <a:spcAft>
                <a:spcPts val="1200"/>
              </a:spcAft>
              <a:buNone/>
            </a:pPr>
            <a:endParaRPr/>
          </a:p>
        </p:txBody>
      </p:sp>
      <p:graphicFrame>
        <p:nvGraphicFramePr>
          <p:cNvPr id="245" name="Google Shape;245;p42"/>
          <p:cNvGraphicFramePr/>
          <p:nvPr/>
        </p:nvGraphicFramePr>
        <p:xfrm>
          <a:off x="2804000" y="1620020"/>
          <a:ext cx="3000000" cy="3000000"/>
        </p:xfrm>
        <a:graphic>
          <a:graphicData uri="http://schemas.openxmlformats.org/drawingml/2006/table">
            <a:tbl>
              <a:tblPr>
                <a:noFill/>
                <a:tableStyleId>{81C25E47-EDF3-4B4F-86BD-80F4E60095C4}</a:tableStyleId>
              </a:tblPr>
              <a:tblGrid>
                <a:gridCol w="1123425">
                  <a:extLst>
                    <a:ext uri="{9D8B030D-6E8A-4147-A177-3AD203B41FA5}">
                      <a16:colId xmlns:a16="http://schemas.microsoft.com/office/drawing/2014/main" val="20000"/>
                    </a:ext>
                  </a:extLst>
                </a:gridCol>
                <a:gridCol w="1123425">
                  <a:extLst>
                    <a:ext uri="{9D8B030D-6E8A-4147-A177-3AD203B41FA5}">
                      <a16:colId xmlns:a16="http://schemas.microsoft.com/office/drawing/2014/main" val="20001"/>
                    </a:ext>
                  </a:extLst>
                </a:gridCol>
                <a:gridCol w="1123425">
                  <a:extLst>
                    <a:ext uri="{9D8B030D-6E8A-4147-A177-3AD203B41FA5}">
                      <a16:colId xmlns:a16="http://schemas.microsoft.com/office/drawing/2014/main" val="20002"/>
                    </a:ext>
                  </a:extLst>
                </a:gridCol>
                <a:gridCol w="1123425">
                  <a:extLst>
                    <a:ext uri="{9D8B030D-6E8A-4147-A177-3AD203B41FA5}">
                      <a16:colId xmlns:a16="http://schemas.microsoft.com/office/drawing/2014/main" val="20003"/>
                    </a:ext>
                  </a:extLst>
                </a:gridCol>
                <a:gridCol w="1123425">
                  <a:extLst>
                    <a:ext uri="{9D8B030D-6E8A-4147-A177-3AD203B41FA5}">
                      <a16:colId xmlns:a16="http://schemas.microsoft.com/office/drawing/2014/main" val="20004"/>
                    </a:ext>
                  </a:extLst>
                </a:gridCol>
              </a:tblGrid>
              <a:tr h="337650">
                <a:tc>
                  <a:txBody>
                    <a:bodyPr/>
                    <a:lstStyle/>
                    <a:p>
                      <a:pPr marL="0" lvl="0" indent="0" algn="ctr" rtl="0">
                        <a:spcBef>
                          <a:spcPts val="0"/>
                        </a:spcBef>
                        <a:spcAft>
                          <a:spcPts val="0"/>
                        </a:spcAft>
                        <a:buNone/>
                      </a:pPr>
                      <a:r>
                        <a:rPr lang="en" b="1"/>
                        <a:t>7:00</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7:30</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8:00</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8:30</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t>9:00</a:t>
                      </a:r>
                      <a:endParaRPr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3765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24700">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246" name="Google Shape;246;p42"/>
          <p:cNvSpPr txBox="1"/>
          <p:nvPr/>
        </p:nvSpPr>
        <p:spPr>
          <a:xfrm>
            <a:off x="299250" y="2410700"/>
            <a:ext cx="1878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latin typeface="Open Sans"/>
                <a:ea typeface="Open Sans"/>
                <a:cs typeface="Open Sans"/>
                <a:sym typeface="Open Sans"/>
              </a:rPr>
              <a:t>Note: Data from this prototype was not collected in time for inclusion in this presentation</a:t>
            </a:r>
            <a:endParaRPr i="1">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Suggestions for Implementation</a:t>
            </a:r>
            <a:endParaRPr/>
          </a:p>
        </p:txBody>
      </p:sp>
      <p:sp>
        <p:nvSpPr>
          <p:cNvPr id="252" name="Google Shape;252;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Be intentional about watching the time and recording data</a:t>
            </a:r>
            <a:endParaRPr/>
          </a:p>
          <a:p>
            <a:pPr marL="457200" lvl="0" indent="-342900" algn="l" rtl="0">
              <a:spcBef>
                <a:spcPts val="0"/>
              </a:spcBef>
              <a:spcAft>
                <a:spcPts val="0"/>
              </a:spcAft>
              <a:buSzPts val="1800"/>
              <a:buChar char="●"/>
            </a:pPr>
            <a:r>
              <a:rPr lang="en"/>
              <a:t>Communicate intention of project to all staff members</a:t>
            </a:r>
            <a:endParaRPr/>
          </a:p>
          <a:p>
            <a:pPr marL="457200" lvl="0" indent="-342900" algn="l" rtl="0">
              <a:spcBef>
                <a:spcPts val="0"/>
              </a:spcBef>
              <a:spcAft>
                <a:spcPts val="0"/>
              </a:spcAft>
              <a:buSzPts val="1800"/>
              <a:buChar char="●"/>
            </a:pPr>
            <a:r>
              <a:rPr lang="en"/>
              <a:t>Communicate and clarify expectations</a:t>
            </a:r>
            <a:endParaRPr/>
          </a:p>
          <a:p>
            <a:pPr marL="457200" lvl="0" indent="-342900" algn="l" rtl="0">
              <a:spcBef>
                <a:spcPts val="0"/>
              </a:spcBef>
              <a:spcAft>
                <a:spcPts val="0"/>
              </a:spcAft>
              <a:buSzPts val="1800"/>
              <a:buChar char="●"/>
            </a:pPr>
            <a:r>
              <a:rPr lang="en"/>
              <a:t>Get feedback from all affected parties: Clients, Nurses, Support Staff</a:t>
            </a:r>
            <a:endParaRPr/>
          </a:p>
          <a:p>
            <a:pPr marL="457200" lvl="0" indent="-342900" algn="l" rtl="0">
              <a:spcBef>
                <a:spcPts val="0"/>
              </a:spcBef>
              <a:spcAft>
                <a:spcPts val="0"/>
              </a:spcAft>
              <a:buSzPts val="1800"/>
              <a:buChar char="●"/>
            </a:pPr>
            <a:r>
              <a:rPr lang="en"/>
              <a:t>Save copies of each trialled sign or sign up sheet to track the evolution of the project</a:t>
            </a:r>
            <a:endParaRPr/>
          </a:p>
          <a:p>
            <a:pPr marL="914400" lvl="0" indent="0" algn="l" rtl="0">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Conclusion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Reflection</a:t>
            </a:r>
            <a:endParaRPr/>
          </a:p>
        </p:txBody>
      </p:sp>
      <p:sp>
        <p:nvSpPr>
          <p:cNvPr id="263" name="Google Shape;263;p4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Quality improvement efforts require those implementing to be very present and active</a:t>
            </a:r>
            <a:endParaRPr/>
          </a:p>
          <a:p>
            <a:pPr marL="457200" lvl="0" indent="-342900" algn="l" rtl="0">
              <a:spcBef>
                <a:spcPts val="0"/>
              </a:spcBef>
              <a:spcAft>
                <a:spcPts val="0"/>
              </a:spcAft>
              <a:buSzPts val="1800"/>
              <a:buChar char="●"/>
            </a:pPr>
            <a:r>
              <a:rPr lang="en"/>
              <a:t>Standardizing practice for even small groups of people is difficult</a:t>
            </a:r>
            <a:endParaRPr/>
          </a:p>
          <a:p>
            <a:pPr marL="457200" lvl="0" indent="-342900" algn="l" rtl="0">
              <a:spcBef>
                <a:spcPts val="0"/>
              </a:spcBef>
              <a:spcAft>
                <a:spcPts val="0"/>
              </a:spcAft>
              <a:buSzPts val="1800"/>
              <a:buChar char="●"/>
            </a:pPr>
            <a:r>
              <a:rPr lang="en"/>
              <a:t>Scope of problems quickly expands, it is important to understand organizational priorities and commitment of resources before choosing a path</a:t>
            </a:r>
            <a:endParaRPr/>
          </a:p>
          <a:p>
            <a:pPr marL="914400" lvl="1" indent="-317500" algn="l" rtl="0">
              <a:spcBef>
                <a:spcPts val="0"/>
              </a:spcBef>
              <a:spcAft>
                <a:spcPts val="0"/>
              </a:spcAft>
              <a:buSzPts val="1400"/>
              <a:buChar char="○"/>
            </a:pPr>
            <a:r>
              <a:rPr lang="en"/>
              <a:t>My preference would have been to leverage technology more effectively, however this was clearly not something that the management team valued in the same way I did.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Future Ideation</a:t>
            </a:r>
            <a:endParaRPr/>
          </a:p>
        </p:txBody>
      </p:sp>
      <p:sp>
        <p:nvSpPr>
          <p:cNvPr id="269" name="Google Shape;269;p4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Collecting workflow information from similar institutions that may be experiencing success</a:t>
            </a:r>
            <a:endParaRPr/>
          </a:p>
          <a:p>
            <a:pPr marL="457200" lvl="0" indent="-342900" algn="l" rtl="0">
              <a:spcBef>
                <a:spcPts val="0"/>
              </a:spcBef>
              <a:spcAft>
                <a:spcPts val="0"/>
              </a:spcAft>
              <a:buSzPts val="1800"/>
              <a:buChar char="●"/>
            </a:pPr>
            <a:r>
              <a:rPr lang="en"/>
              <a:t>Evaluating whether having 4 scheduled medication times throughout the day is actually necessary for client care</a:t>
            </a:r>
            <a:endParaRPr/>
          </a:p>
          <a:p>
            <a:pPr marL="457200" lvl="0" indent="-342900" algn="l" rtl="0">
              <a:spcBef>
                <a:spcPts val="0"/>
              </a:spcBef>
              <a:spcAft>
                <a:spcPts val="0"/>
              </a:spcAft>
              <a:buSzPts val="1800"/>
              <a:buChar char="●"/>
            </a:pPr>
            <a:r>
              <a:rPr lang="en"/>
              <a:t>Detailed time studies and expanded data collection efforts to make a compelling case for larger organizational investment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Larger Systems Thinking</a:t>
            </a:r>
            <a:endParaRPr/>
          </a:p>
        </p:txBody>
      </p:sp>
      <p:sp>
        <p:nvSpPr>
          <p:cNvPr id="275" name="Google Shape;275;p4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do consumers of healthcare need to know about their prescribed medications? </a:t>
            </a:r>
            <a:endParaRPr/>
          </a:p>
          <a:p>
            <a:pPr marL="457200" lvl="0" indent="-342900" algn="l" rtl="0">
              <a:spcBef>
                <a:spcPts val="0"/>
              </a:spcBef>
              <a:spcAft>
                <a:spcPts val="0"/>
              </a:spcAft>
              <a:buSzPts val="1800"/>
              <a:buChar char="●"/>
            </a:pPr>
            <a:r>
              <a:rPr lang="en"/>
              <a:t>How is technology being leveraged to enhance safety? </a:t>
            </a:r>
            <a:endParaRPr/>
          </a:p>
          <a:p>
            <a:pPr marL="457200" lvl="0" indent="-342900" algn="l" rtl="0">
              <a:spcBef>
                <a:spcPts val="0"/>
              </a:spcBef>
              <a:spcAft>
                <a:spcPts val="0"/>
              </a:spcAft>
              <a:buSzPts val="1800"/>
              <a:buChar char="●"/>
            </a:pPr>
            <a:r>
              <a:rPr lang="en"/>
              <a:t>How is technology being leveraged to improve interactions between staff and clients (rather than create barriers or dehumanization)?</a:t>
            </a:r>
            <a:endParaRPr/>
          </a:p>
          <a:p>
            <a:pPr marL="457200" lvl="0" indent="-342900" algn="l" rtl="0">
              <a:spcBef>
                <a:spcPts val="0"/>
              </a:spcBef>
              <a:spcAft>
                <a:spcPts val="0"/>
              </a:spcAft>
              <a:buSzPts val="1800"/>
              <a:buChar char="●"/>
            </a:pPr>
            <a:r>
              <a:rPr lang="en"/>
              <a:t>How is best practice actively incorporated into the work being done?</a:t>
            </a:r>
            <a:endParaRPr/>
          </a:p>
          <a:p>
            <a:pPr marL="457200" lvl="0" indent="-342900" algn="l" rtl="0">
              <a:spcBef>
                <a:spcPts val="0"/>
              </a:spcBef>
              <a:spcAft>
                <a:spcPts val="0"/>
              </a:spcAft>
              <a:buSzPts val="1800"/>
              <a:buChar char="●"/>
            </a:pPr>
            <a:r>
              <a:rPr lang="en"/>
              <a:t>Does the organization understand which care activities are high risk?</a:t>
            </a:r>
            <a:endParaRPr/>
          </a:p>
          <a:p>
            <a:pPr marL="457200" lvl="0" indent="-342900" algn="l" rtl="0">
              <a:spcBef>
                <a:spcPts val="0"/>
              </a:spcBef>
              <a:spcAft>
                <a:spcPts val="0"/>
              </a:spcAft>
              <a:buSzPts val="1800"/>
              <a:buChar char="●"/>
            </a:pPr>
            <a:r>
              <a:rPr lang="en"/>
              <a:t>Are systems of communication adequate?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281" name="Google Shape;281;p48"/>
          <p:cNvSpPr txBox="1">
            <a:spLocks noGrp="1"/>
          </p:cNvSpPr>
          <p:nvPr>
            <p:ph type="body" idx="1"/>
          </p:nvPr>
        </p:nvSpPr>
        <p:spPr>
          <a:xfrm>
            <a:off x="248625" y="1292150"/>
            <a:ext cx="8520600" cy="3302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solidFill>
                  <a:srgbClr val="000000"/>
                </a:solidFill>
              </a:rPr>
              <a:t>Arnetz, J. E., Hamblin, L., Ager, J., Luborsky, M., Upfal, M. J., Russell, J., &amp; Essenmacher, L. (2015). Underreporting of Workplace Violence: Comparison of Self-Report and Actual Documentation of Hospital Incidents. </a:t>
            </a:r>
            <a:r>
              <a:rPr lang="en" sz="1100" i="1">
                <a:solidFill>
                  <a:srgbClr val="000000"/>
                </a:solidFill>
              </a:rPr>
              <a:t>Workplace Health &amp; Safety</a:t>
            </a:r>
            <a:r>
              <a:rPr lang="en" sz="1100">
                <a:solidFill>
                  <a:srgbClr val="000000"/>
                </a:solidFill>
              </a:rPr>
              <a:t>, </a:t>
            </a:r>
            <a:r>
              <a:rPr lang="en" sz="1100" i="1">
                <a:solidFill>
                  <a:srgbClr val="000000"/>
                </a:solidFill>
              </a:rPr>
              <a:t>63</a:t>
            </a:r>
            <a:r>
              <a:rPr lang="en" sz="1100">
                <a:solidFill>
                  <a:srgbClr val="000000"/>
                </a:solidFill>
              </a:rPr>
              <a:t>(5), 200–210. </a:t>
            </a:r>
            <a:r>
              <a:rPr lang="en" sz="1100" u="sng">
                <a:solidFill>
                  <a:srgbClr val="0000FF"/>
                </a:solidFill>
                <a:hlinkClick r:id="rId3">
                  <a:extLst>
                    <a:ext uri="{A12FA001-AC4F-418D-AE19-62706E023703}">
                      <ahyp:hlinkClr xmlns:ahyp="http://schemas.microsoft.com/office/drawing/2018/hyperlinkcolor" val="tx"/>
                    </a:ext>
                  </a:extLst>
                </a:hlinkClick>
              </a:rPr>
              <a:t>https://doi.org/10.1177/2165079915574684</a:t>
            </a:r>
            <a:endParaRPr sz="1100" u="sng">
              <a:solidFill>
                <a:srgbClr val="0000FF"/>
              </a:solidFill>
            </a:endParaRPr>
          </a:p>
          <a:p>
            <a:pPr marL="0" lvl="0" indent="0" algn="l" rtl="0">
              <a:lnSpc>
                <a:spcPct val="150000"/>
              </a:lnSpc>
              <a:spcBef>
                <a:spcPts val="0"/>
              </a:spcBef>
              <a:spcAft>
                <a:spcPts val="0"/>
              </a:spcAft>
              <a:buNone/>
            </a:pPr>
            <a:endParaRPr sz="1100">
              <a:solidFill>
                <a:srgbClr val="000000"/>
              </a:solidFill>
            </a:endParaRPr>
          </a:p>
          <a:p>
            <a:pPr marL="0" lvl="0" indent="0" algn="l" rtl="0">
              <a:lnSpc>
                <a:spcPct val="150000"/>
              </a:lnSpc>
              <a:spcBef>
                <a:spcPts val="0"/>
              </a:spcBef>
              <a:spcAft>
                <a:spcPts val="0"/>
              </a:spcAft>
              <a:buNone/>
            </a:pPr>
            <a:r>
              <a:rPr lang="en" sz="1100">
                <a:solidFill>
                  <a:srgbClr val="000000"/>
                </a:solidFill>
              </a:rPr>
              <a:t>Byon, H. D., Liu, X., Crandall, M., &amp; Lipscomb, J. (2020). Understanding Reporting of Type II Workplace Violence Among Home Health Care Nurses. </a:t>
            </a:r>
            <a:r>
              <a:rPr lang="en" sz="1100" i="1">
                <a:solidFill>
                  <a:srgbClr val="000000"/>
                </a:solidFill>
              </a:rPr>
              <a:t>Workplace Health &amp; Safety</a:t>
            </a:r>
            <a:r>
              <a:rPr lang="en" sz="1100">
                <a:solidFill>
                  <a:srgbClr val="000000"/>
                </a:solidFill>
              </a:rPr>
              <a:t>, </a:t>
            </a:r>
            <a:r>
              <a:rPr lang="en" sz="1100" i="1">
                <a:solidFill>
                  <a:srgbClr val="000000"/>
                </a:solidFill>
              </a:rPr>
              <a:t>68</a:t>
            </a:r>
            <a:r>
              <a:rPr lang="en" sz="1100">
                <a:solidFill>
                  <a:srgbClr val="000000"/>
                </a:solidFill>
              </a:rPr>
              <a:t>(9), 415–421. </a:t>
            </a:r>
            <a:r>
              <a:rPr lang="en" sz="1100" u="sng">
                <a:solidFill>
                  <a:schemeClr val="accent5"/>
                </a:solidFill>
                <a:hlinkClick r:id="rId4">
                  <a:extLst>
                    <a:ext uri="{A12FA001-AC4F-418D-AE19-62706E023703}">
                      <ahyp:hlinkClr xmlns:ahyp="http://schemas.microsoft.com/office/drawing/2018/hyperlinkcolor" val="tx"/>
                    </a:ext>
                  </a:extLst>
                </a:hlinkClick>
              </a:rPr>
              <a:t>https://doi.org/10.1177/2165079920910758</a:t>
            </a:r>
            <a:endParaRPr sz="1100" u="sng">
              <a:solidFill>
                <a:schemeClr val="accent5"/>
              </a:solidFill>
            </a:endParaRPr>
          </a:p>
          <a:p>
            <a:pPr marL="0" lvl="0" indent="0" algn="l" rtl="0">
              <a:lnSpc>
                <a:spcPct val="150000"/>
              </a:lnSpc>
              <a:spcBef>
                <a:spcPts val="0"/>
              </a:spcBef>
              <a:spcAft>
                <a:spcPts val="0"/>
              </a:spcAft>
              <a:buNone/>
            </a:pPr>
            <a:endParaRPr sz="1100">
              <a:solidFill>
                <a:srgbClr val="000000"/>
              </a:solidFill>
            </a:endParaRPr>
          </a:p>
          <a:p>
            <a:pPr marL="0" lvl="0" indent="0" algn="l" rtl="0">
              <a:lnSpc>
                <a:spcPct val="150000"/>
              </a:lnSpc>
              <a:spcBef>
                <a:spcPts val="0"/>
              </a:spcBef>
              <a:spcAft>
                <a:spcPts val="0"/>
              </a:spcAft>
              <a:buNone/>
            </a:pPr>
            <a:r>
              <a:rPr lang="en" sz="1100">
                <a:solidFill>
                  <a:srgbClr val="000000"/>
                </a:solidFill>
              </a:rPr>
              <a:t>Demir, Defne, and John Rodwell. “Psychosocial Antecedents and Consequences of Workplace Aggression for Hospital Nurses.” </a:t>
            </a:r>
            <a:r>
              <a:rPr lang="en" sz="1100" i="1">
                <a:solidFill>
                  <a:srgbClr val="000000"/>
                </a:solidFill>
              </a:rPr>
              <a:t>Journal of Nursing Scholarship</a:t>
            </a:r>
            <a:r>
              <a:rPr lang="en" sz="1100">
                <a:solidFill>
                  <a:srgbClr val="000000"/>
                </a:solidFill>
              </a:rPr>
              <a:t> 44, no. 4 (2012): 376–84. </a:t>
            </a:r>
            <a:r>
              <a:rPr lang="en" sz="1100" u="sng">
                <a:solidFill>
                  <a:schemeClr val="hlink"/>
                </a:solidFill>
                <a:hlinkClick r:id="rId5"/>
              </a:rPr>
              <a:t>https://doi.org/10.1111/j.1547-5069.2012.01472.x</a:t>
            </a:r>
            <a:r>
              <a:rPr lang="en" sz="1100">
                <a:solidFill>
                  <a:srgbClr val="000000"/>
                </a:solidFill>
              </a:rPr>
              <a:t>.</a:t>
            </a:r>
            <a:endParaRPr sz="1100">
              <a:solidFill>
                <a:srgbClr val="000000"/>
              </a:solidFill>
            </a:endParaRPr>
          </a:p>
          <a:p>
            <a:pPr marL="0" lvl="0" indent="0" algn="l" rtl="0">
              <a:lnSpc>
                <a:spcPct val="150000"/>
              </a:lnSpc>
              <a:spcBef>
                <a:spcPts val="0"/>
              </a:spcBef>
              <a:spcAft>
                <a:spcPts val="0"/>
              </a:spcAft>
              <a:buNone/>
            </a:pPr>
            <a:endParaRPr sz="1100">
              <a:solidFill>
                <a:srgbClr val="000000"/>
              </a:solidFill>
            </a:endParaRPr>
          </a:p>
          <a:p>
            <a:pPr marL="0" lvl="0" indent="0" algn="l" rtl="0">
              <a:lnSpc>
                <a:spcPct val="150000"/>
              </a:lnSpc>
              <a:spcBef>
                <a:spcPts val="0"/>
              </a:spcBef>
              <a:spcAft>
                <a:spcPts val="0"/>
              </a:spcAft>
              <a:buNone/>
            </a:pPr>
            <a:r>
              <a:rPr lang="en" sz="1100">
                <a:solidFill>
                  <a:srgbClr val="000000"/>
                </a:solidFill>
              </a:rPr>
              <a:t>Warrner, Judith, Kathleen Sommers, Mary Zappa, and Deirdre K. Thornlow. “Decreasing Workplace Incivility.” </a:t>
            </a:r>
            <a:r>
              <a:rPr lang="en" sz="1100" i="1">
                <a:solidFill>
                  <a:srgbClr val="000000"/>
                </a:solidFill>
              </a:rPr>
              <a:t>Nursing Management</a:t>
            </a:r>
            <a:r>
              <a:rPr lang="en" sz="1100">
                <a:solidFill>
                  <a:srgbClr val="000000"/>
                </a:solidFill>
              </a:rPr>
              <a:t> 47, no. 1 (January 2016): 22–30. </a:t>
            </a:r>
            <a:r>
              <a:rPr lang="en" sz="1100" u="sng">
                <a:solidFill>
                  <a:schemeClr val="hlink"/>
                </a:solidFill>
                <a:hlinkClick r:id="rId6"/>
              </a:rPr>
              <a:t>https://doi.org/10.1097/01.NUMA.0000475622.91398.c3</a:t>
            </a:r>
            <a:r>
              <a:rPr lang="en" sz="1100">
                <a:solidFill>
                  <a:srgbClr val="000000"/>
                </a:solidFill>
              </a:rPr>
              <a:t>.</a:t>
            </a:r>
            <a:endParaRPr sz="1100">
              <a:solidFill>
                <a:srgbClr val="000000"/>
              </a:solidFill>
            </a:endParaRPr>
          </a:p>
          <a:p>
            <a:pPr marL="0" lvl="0" indent="0" algn="l" rtl="0">
              <a:lnSpc>
                <a:spcPct val="150000"/>
              </a:lnSpc>
              <a:spcBef>
                <a:spcPts val="0"/>
              </a:spcBef>
              <a:spcAft>
                <a:spcPts val="0"/>
              </a:spcAft>
              <a:buNone/>
            </a:pPr>
            <a:endParaRPr sz="1100">
              <a:solidFill>
                <a:srgbClr val="000000"/>
              </a:solidFill>
            </a:endParaRPr>
          </a:p>
          <a:p>
            <a:pPr marL="0" lvl="0" indent="0" algn="l" rtl="0">
              <a:lnSpc>
                <a:spcPct val="150000"/>
              </a:lnSpc>
              <a:spcBef>
                <a:spcPts val="0"/>
              </a:spcBef>
              <a:spcAft>
                <a:spcPts val="1200"/>
              </a:spcAft>
              <a:buNone/>
            </a:pP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Discovery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Activity: Literature Review</a:t>
            </a:r>
            <a:endParaRPr/>
          </a:p>
        </p:txBody>
      </p:sp>
      <p:sp>
        <p:nvSpPr>
          <p:cNvPr id="90" name="Google Shape;90;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Font typeface="Calibri"/>
              <a:buChar char="●"/>
            </a:pPr>
            <a:r>
              <a:rPr lang="en" sz="1500">
                <a:solidFill>
                  <a:srgbClr val="000000"/>
                </a:solidFill>
                <a:latin typeface="Calibri"/>
                <a:ea typeface="Calibri"/>
                <a:cs typeface="Calibri"/>
                <a:sym typeface="Calibri"/>
              </a:rPr>
              <a:t>"In 2009, realizing that intimidating behavior affects morale, staff turnover, and patient care, The Joint Commission put standards in place that require leaders to maintain a culture of safety.11 According to The Joint Commission, organizations that fail to address unprofessional behavior are indirectly promoting such behavior" (Warner et al, 2016)</a:t>
            </a:r>
            <a:endParaRPr sz="1500">
              <a:solidFill>
                <a:srgbClr val="000000"/>
              </a:solidFill>
              <a:latin typeface="Calibri"/>
              <a:ea typeface="Calibri"/>
              <a:cs typeface="Calibri"/>
              <a:sym typeface="Calibri"/>
            </a:endParaRPr>
          </a:p>
          <a:p>
            <a:pPr marL="457200" lvl="0" indent="-323850" algn="l" rtl="0">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Nurses “ thought they were expected to tolerate violence to a certain level and were not supposed to report all violence. One participant said, “. . . you don’t report everything [violence]. We’re caregivers. We’re supposed to put up with a certain amount.”” (Byon et al., 2020)</a:t>
            </a:r>
            <a:endParaRPr sz="1500">
              <a:solidFill>
                <a:srgbClr val="000000"/>
              </a:solidFill>
              <a:latin typeface="Arial"/>
              <a:ea typeface="Arial"/>
              <a:cs typeface="Arial"/>
              <a:sym typeface="Arial"/>
            </a:endParaRPr>
          </a:p>
          <a:p>
            <a:pPr marL="457200" lvl="0" indent="-323850" algn="l" rtl="0">
              <a:spcBef>
                <a:spcPts val="0"/>
              </a:spcBef>
              <a:spcAft>
                <a:spcPts val="0"/>
              </a:spcAft>
              <a:buClr>
                <a:srgbClr val="000000"/>
              </a:buClr>
              <a:buSzPts val="1500"/>
              <a:buFont typeface="Arial"/>
              <a:buChar char="●"/>
            </a:pPr>
            <a:r>
              <a:rPr lang="en" sz="1500">
                <a:solidFill>
                  <a:srgbClr val="000000"/>
                </a:solidFill>
                <a:latin typeface="Arial"/>
                <a:ea typeface="Arial"/>
                <a:cs typeface="Arial"/>
                <a:sym typeface="Arial"/>
              </a:rPr>
              <a:t>“Accurate and complete surveillance of adverse events in the workplace, including incidents of workplace violence  and potential threat, is a prerequisite for effective intervention” (Arnetz et al., 2015)</a:t>
            </a:r>
            <a:endParaRPr sz="15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37550" y="1478900"/>
            <a:ext cx="3246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Activity: Empathy Map with Nurses</a:t>
            </a:r>
            <a:endParaRPr/>
          </a:p>
        </p:txBody>
      </p:sp>
      <p:pic>
        <p:nvPicPr>
          <p:cNvPr id="96" name="Google Shape;96;p18"/>
          <p:cNvPicPr preferRelativeResize="0"/>
          <p:nvPr/>
        </p:nvPicPr>
        <p:blipFill>
          <a:blip r:embed="rId3">
            <a:alphaModFix/>
          </a:blip>
          <a:stretch>
            <a:fillRect/>
          </a:stretch>
        </p:blipFill>
        <p:spPr>
          <a:xfrm>
            <a:off x="3765075" y="0"/>
            <a:ext cx="4491999" cy="4992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285850" y="858550"/>
            <a:ext cx="1845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Activity: Journey Map- Nurses</a:t>
            </a:r>
            <a:endParaRPr/>
          </a:p>
        </p:txBody>
      </p:sp>
      <p:pic>
        <p:nvPicPr>
          <p:cNvPr id="102" name="Google Shape;102;p19"/>
          <p:cNvPicPr preferRelativeResize="0"/>
          <p:nvPr/>
        </p:nvPicPr>
        <p:blipFill>
          <a:blip r:embed="rId3">
            <a:alphaModFix/>
          </a:blip>
          <a:stretch>
            <a:fillRect/>
          </a:stretch>
        </p:blipFill>
        <p:spPr>
          <a:xfrm>
            <a:off x="2472075" y="360173"/>
            <a:ext cx="6360225" cy="3845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23825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Activity: Journey Map- Clients</a:t>
            </a:r>
            <a:endParaRPr/>
          </a:p>
        </p:txBody>
      </p:sp>
      <p:pic>
        <p:nvPicPr>
          <p:cNvPr id="108" name="Google Shape;108;p20"/>
          <p:cNvPicPr preferRelativeResize="0"/>
          <p:nvPr/>
        </p:nvPicPr>
        <p:blipFill>
          <a:blip r:embed="rId3">
            <a:alphaModFix/>
          </a:blip>
          <a:stretch>
            <a:fillRect/>
          </a:stretch>
        </p:blipFill>
        <p:spPr>
          <a:xfrm>
            <a:off x="152400" y="1170125"/>
            <a:ext cx="8324849" cy="3820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Constraints</a:t>
            </a:r>
            <a:endParaRPr/>
          </a:p>
        </p:txBody>
      </p:sp>
      <p:sp>
        <p:nvSpPr>
          <p:cNvPr id="114" name="Google Shape;114;p21"/>
          <p:cNvSpPr txBox="1">
            <a:spLocks noGrp="1"/>
          </p:cNvSpPr>
          <p:nvPr>
            <p:ph type="body" idx="2"/>
          </p:nvPr>
        </p:nvSpPr>
        <p:spPr>
          <a:xfrm>
            <a:off x="4939500" y="94375"/>
            <a:ext cx="3837000" cy="4860300"/>
          </a:xfrm>
          <a:prstGeom prst="rect">
            <a:avLst/>
          </a:prstGeom>
        </p:spPr>
        <p:txBody>
          <a:bodyPr spcFirstLastPara="1" wrap="square" lIns="91425" tIns="91425" rIns="91425" bIns="91425" anchor="ctr" anchorCtr="0">
            <a:normAutofit/>
          </a:bodyPr>
          <a:lstStyle/>
          <a:p>
            <a:pPr marL="457200" lvl="0" indent="-342900" algn="l" rtl="0">
              <a:spcBef>
                <a:spcPts val="0"/>
              </a:spcBef>
              <a:spcAft>
                <a:spcPts val="0"/>
              </a:spcAft>
              <a:buSzPts val="1800"/>
              <a:buChar char="●"/>
            </a:pPr>
            <a:r>
              <a:rPr lang="en"/>
              <a:t>Resources</a:t>
            </a:r>
            <a:endParaRPr/>
          </a:p>
          <a:p>
            <a:pPr marL="914400" lvl="1" indent="-317500" algn="l" rtl="0">
              <a:spcBef>
                <a:spcPts val="0"/>
              </a:spcBef>
              <a:spcAft>
                <a:spcPts val="0"/>
              </a:spcAft>
              <a:buSzPts val="1400"/>
              <a:buChar char="○"/>
            </a:pPr>
            <a:r>
              <a:rPr lang="en"/>
              <a:t>Budgetary</a:t>
            </a:r>
            <a:endParaRPr/>
          </a:p>
          <a:p>
            <a:pPr marL="914400" lvl="1" indent="-317500" algn="l" rtl="0">
              <a:spcBef>
                <a:spcPts val="0"/>
              </a:spcBef>
              <a:spcAft>
                <a:spcPts val="0"/>
              </a:spcAft>
              <a:buSzPts val="1400"/>
              <a:buChar char="○"/>
            </a:pPr>
            <a:r>
              <a:rPr lang="en"/>
              <a:t>Staffing</a:t>
            </a:r>
            <a:endParaRPr/>
          </a:p>
          <a:p>
            <a:pPr marL="914400" lvl="1" indent="-317500" algn="l" rtl="0">
              <a:spcBef>
                <a:spcPts val="0"/>
              </a:spcBef>
              <a:spcAft>
                <a:spcPts val="0"/>
              </a:spcAft>
              <a:buSzPts val="1400"/>
              <a:buChar char="○"/>
            </a:pPr>
            <a:r>
              <a:rPr lang="en"/>
              <a:t>Skill Sets</a:t>
            </a:r>
            <a:endParaRPr/>
          </a:p>
          <a:p>
            <a:pPr marL="457200" lvl="0" indent="-342900" algn="l" rtl="0">
              <a:spcBef>
                <a:spcPts val="0"/>
              </a:spcBef>
              <a:spcAft>
                <a:spcPts val="0"/>
              </a:spcAft>
              <a:buSzPts val="1800"/>
              <a:buChar char="●"/>
            </a:pPr>
            <a:r>
              <a:rPr lang="en"/>
              <a:t>Physical Space</a:t>
            </a:r>
            <a:endParaRPr/>
          </a:p>
          <a:p>
            <a:pPr marL="914400" lvl="1" indent="-317500" algn="l" rtl="0">
              <a:spcBef>
                <a:spcPts val="0"/>
              </a:spcBef>
              <a:spcAft>
                <a:spcPts val="0"/>
              </a:spcAft>
              <a:buSzPts val="1400"/>
              <a:buChar char="○"/>
            </a:pPr>
            <a:r>
              <a:rPr lang="en"/>
              <a:t>Bizarre layout</a:t>
            </a:r>
            <a:endParaRPr/>
          </a:p>
          <a:p>
            <a:pPr marL="457200" lvl="0" indent="-342900" algn="l" rtl="0">
              <a:spcBef>
                <a:spcPts val="0"/>
              </a:spcBef>
              <a:spcAft>
                <a:spcPts val="0"/>
              </a:spcAft>
              <a:buSzPts val="1800"/>
              <a:buChar char="●"/>
            </a:pPr>
            <a:r>
              <a:rPr lang="en"/>
              <a:t>Technology</a:t>
            </a:r>
            <a:endParaRPr/>
          </a:p>
          <a:p>
            <a:pPr marL="914400" lvl="1" indent="-317500" algn="l" rtl="0">
              <a:spcBef>
                <a:spcPts val="0"/>
              </a:spcBef>
              <a:spcAft>
                <a:spcPts val="0"/>
              </a:spcAft>
              <a:buSzPts val="1400"/>
              <a:buChar char="○"/>
            </a:pPr>
            <a:r>
              <a:rPr lang="en"/>
              <a:t>Or rather, lack of technology</a:t>
            </a:r>
            <a:endParaRPr/>
          </a:p>
          <a:p>
            <a:pPr marL="914400" lvl="1" indent="-317500" algn="l" rtl="0">
              <a:spcBef>
                <a:spcPts val="0"/>
              </a:spcBef>
              <a:spcAft>
                <a:spcPts val="0"/>
              </a:spcAft>
              <a:buSzPts val="1400"/>
              <a:buChar char="○"/>
            </a:pPr>
            <a:r>
              <a:rPr lang="en"/>
              <a:t>Combination Electronic Health Record (EHR)  and paper charting is an entirely different project that is not in scope but is instrumental to the safe administration of medication</a:t>
            </a:r>
            <a:endParaRPr/>
          </a:p>
        </p:txBody>
      </p:sp>
      <p:sp>
        <p:nvSpPr>
          <p:cNvPr id="115" name="Google Shape;115;p21"/>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1777</Words>
  <Application>Microsoft Macintosh PowerPoint</Application>
  <PresentationFormat>On-screen Show (16:9)</PresentationFormat>
  <Paragraphs>180</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PT Sans Narrow</vt:lpstr>
      <vt:lpstr>Open Sans</vt:lpstr>
      <vt:lpstr>Calibri</vt:lpstr>
      <vt:lpstr>Arial</vt:lpstr>
      <vt:lpstr>Tropic</vt:lpstr>
      <vt:lpstr>Rethinking the Medication Administration Process</vt:lpstr>
      <vt:lpstr>Case Introduction</vt:lpstr>
      <vt:lpstr>The Double Diamond Model</vt:lpstr>
      <vt:lpstr>Discovery</vt:lpstr>
      <vt:lpstr>Research Activity: Literature Review</vt:lpstr>
      <vt:lpstr>Research Activity: Empathy Map with Nurses</vt:lpstr>
      <vt:lpstr>Research Activity: Journey Map- Nurses</vt:lpstr>
      <vt:lpstr>Research Activity: Journey Map- Clients</vt:lpstr>
      <vt:lpstr>Constraints</vt:lpstr>
      <vt:lpstr>Key Areas</vt:lpstr>
      <vt:lpstr>Define</vt:lpstr>
      <vt:lpstr>Problem Statement</vt:lpstr>
      <vt:lpstr>Develop</vt:lpstr>
      <vt:lpstr>Service Blueprint</vt:lpstr>
      <vt:lpstr>Persona 1: TJ</vt:lpstr>
      <vt:lpstr>Persona 2: Whitney</vt:lpstr>
      <vt:lpstr>Solution Ideation</vt:lpstr>
      <vt:lpstr>Design Event</vt:lpstr>
      <vt:lpstr>Concept 1: Staggered Administration Times</vt:lpstr>
      <vt:lpstr>Concept 2: Private Consultation Space</vt:lpstr>
      <vt:lpstr>Concept 3: 2 nurses scheduled for med administration</vt:lpstr>
      <vt:lpstr>Deliver</vt:lpstr>
      <vt:lpstr>First: Time Studies</vt:lpstr>
      <vt:lpstr>Proposed Plan: Design and implement a staggered medication administration schedule</vt:lpstr>
      <vt:lpstr>Prototype #1: Sign Posted for Clients</vt:lpstr>
      <vt:lpstr>Prototype #1 Testing</vt:lpstr>
      <vt:lpstr>Predictions:</vt:lpstr>
      <vt:lpstr>After a 2 day trial:</vt:lpstr>
      <vt:lpstr>Prototype #2: Brainstorm</vt:lpstr>
      <vt:lpstr>Prototype 2:  Sign Up Sheet</vt:lpstr>
      <vt:lpstr>Suggestions for Implementation</vt:lpstr>
      <vt:lpstr>Conclusion</vt:lpstr>
      <vt:lpstr>Reflection</vt:lpstr>
      <vt:lpstr>Future Ideation</vt:lpstr>
      <vt:lpstr>Larger Systems Thinking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the Medication Administration Process</dc:title>
  <cp:lastModifiedBy>Meena Iyer</cp:lastModifiedBy>
  <cp:revision>1</cp:revision>
  <dcterms:modified xsi:type="dcterms:W3CDTF">2022-07-30T20:43:23Z</dcterms:modified>
</cp:coreProperties>
</file>