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6"/>
  </p:notesMasterIdLst>
  <p:sldIdLst>
    <p:sldId id="256" r:id="rId2"/>
    <p:sldId id="261" r:id="rId3"/>
    <p:sldId id="262" r:id="rId4"/>
    <p:sldId id="257" r:id="rId5"/>
    <p:sldId id="258" r:id="rId6"/>
    <p:sldId id="259" r:id="rId7"/>
    <p:sldId id="260" r:id="rId8"/>
    <p:sldId id="263" r:id="rId9"/>
    <p:sldId id="264" r:id="rId10"/>
    <p:sldId id="265" r:id="rId11"/>
    <p:sldId id="266" r:id="rId12"/>
    <p:sldId id="267"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9CE07-31EB-4F5C-AC00-451FBCDC0AAB}" v="1177" dt="2021-11-30T17:42:58.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2200" autoAdjust="0"/>
  </p:normalViewPr>
  <p:slideViewPr>
    <p:cSldViewPr snapToGrid="0">
      <p:cViewPr varScale="1">
        <p:scale>
          <a:sx n="77" d="100"/>
          <a:sy n="77" d="100"/>
        </p:scale>
        <p:origin x="1376" y="184"/>
      </p:cViewPr>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15FD9-ABBC-4CFC-9A63-A883B4CA98D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EEF2D70-CFD7-496B-AF44-6F66EEF44E3A}">
      <dgm:prSet/>
      <dgm:spPr/>
      <dgm:t>
        <a:bodyPr/>
        <a:lstStyle/>
        <a:p>
          <a:r>
            <a:rPr lang="en-US"/>
            <a:t>Provider driven rather than patient driven (IOM, 2011)</a:t>
          </a:r>
        </a:p>
      </dgm:t>
    </dgm:pt>
    <dgm:pt modelId="{697A77F8-57CB-4D5C-8502-6E8EFE392AF8}" type="parTrans" cxnId="{0A1AF865-F565-410B-93DC-BA9058D212D5}">
      <dgm:prSet/>
      <dgm:spPr/>
      <dgm:t>
        <a:bodyPr/>
        <a:lstStyle/>
        <a:p>
          <a:endParaRPr lang="en-US"/>
        </a:p>
      </dgm:t>
    </dgm:pt>
    <dgm:pt modelId="{83895B28-3D41-43AB-B9E7-506A63ACC3B2}" type="sibTrans" cxnId="{0A1AF865-F565-410B-93DC-BA9058D212D5}">
      <dgm:prSet/>
      <dgm:spPr/>
      <dgm:t>
        <a:bodyPr/>
        <a:lstStyle/>
        <a:p>
          <a:endParaRPr lang="en-US"/>
        </a:p>
      </dgm:t>
    </dgm:pt>
    <dgm:pt modelId="{B47D8C50-61B0-489B-BCE5-093F29FC6CC0}">
      <dgm:prSet/>
      <dgm:spPr/>
      <dgm:t>
        <a:bodyPr/>
        <a:lstStyle/>
        <a:p>
          <a:r>
            <a:rPr lang="en-US"/>
            <a:t>Nurses are limited in scope of practice (IOM, 2011)</a:t>
          </a:r>
        </a:p>
      </dgm:t>
    </dgm:pt>
    <dgm:pt modelId="{6AB55169-1C0A-43DC-9E68-0166F60E1599}" type="parTrans" cxnId="{BB2762A4-E86F-4D36-9414-EFE5FFD746D0}">
      <dgm:prSet/>
      <dgm:spPr/>
      <dgm:t>
        <a:bodyPr/>
        <a:lstStyle/>
        <a:p>
          <a:endParaRPr lang="en-US"/>
        </a:p>
      </dgm:t>
    </dgm:pt>
    <dgm:pt modelId="{3FDA34DB-B1C2-496F-9DBE-2198ECA0CDEE}" type="sibTrans" cxnId="{BB2762A4-E86F-4D36-9414-EFE5FFD746D0}">
      <dgm:prSet/>
      <dgm:spPr/>
      <dgm:t>
        <a:bodyPr/>
        <a:lstStyle/>
        <a:p>
          <a:endParaRPr lang="en-US"/>
        </a:p>
      </dgm:t>
    </dgm:pt>
    <dgm:pt modelId="{28F8343A-8861-4680-AC8F-8B30025810F6}">
      <dgm:prSet/>
      <dgm:spPr/>
      <dgm:t>
        <a:bodyPr/>
        <a:lstStyle/>
        <a:p>
          <a:r>
            <a:rPr lang="en-US"/>
            <a:t>Fraught with inequities (Christensen, 2017)</a:t>
          </a:r>
        </a:p>
      </dgm:t>
    </dgm:pt>
    <dgm:pt modelId="{930154DB-5F43-4920-A088-C5FDE9D98EF1}" type="parTrans" cxnId="{4A39EFCF-66E6-464B-A810-5E904837E836}">
      <dgm:prSet/>
      <dgm:spPr/>
      <dgm:t>
        <a:bodyPr/>
        <a:lstStyle/>
        <a:p>
          <a:endParaRPr lang="en-US"/>
        </a:p>
      </dgm:t>
    </dgm:pt>
    <dgm:pt modelId="{4C33C72E-1807-46EC-AF7A-FF763CFBF59C}" type="sibTrans" cxnId="{4A39EFCF-66E6-464B-A810-5E904837E836}">
      <dgm:prSet/>
      <dgm:spPr/>
      <dgm:t>
        <a:bodyPr/>
        <a:lstStyle/>
        <a:p>
          <a:endParaRPr lang="en-US"/>
        </a:p>
      </dgm:t>
    </dgm:pt>
    <dgm:pt modelId="{04841D11-7345-438C-B4CE-D3A673419649}">
      <dgm:prSet/>
      <dgm:spPr/>
      <dgm:t>
        <a:bodyPr/>
        <a:lstStyle/>
        <a:p>
          <a:r>
            <a:rPr lang="en-US"/>
            <a:t>Focus on treating illness rather than prevention (Christensen, 2017)</a:t>
          </a:r>
        </a:p>
      </dgm:t>
    </dgm:pt>
    <dgm:pt modelId="{B3BC0554-6514-4771-BD76-EA1802BE4570}" type="parTrans" cxnId="{481FC126-D9D0-43E7-9B4C-E97D753BB16C}">
      <dgm:prSet/>
      <dgm:spPr/>
      <dgm:t>
        <a:bodyPr/>
        <a:lstStyle/>
        <a:p>
          <a:endParaRPr lang="en-US"/>
        </a:p>
      </dgm:t>
    </dgm:pt>
    <dgm:pt modelId="{980DE374-748E-4C58-988B-DE95A8FAD802}" type="sibTrans" cxnId="{481FC126-D9D0-43E7-9B4C-E97D753BB16C}">
      <dgm:prSet/>
      <dgm:spPr/>
      <dgm:t>
        <a:bodyPr/>
        <a:lstStyle/>
        <a:p>
          <a:endParaRPr lang="en-US"/>
        </a:p>
      </dgm:t>
    </dgm:pt>
    <dgm:pt modelId="{CCE730C5-1350-490A-A0C8-4755C22BA1F3}">
      <dgm:prSet/>
      <dgm:spPr/>
      <dgm:t>
        <a:bodyPr/>
        <a:lstStyle/>
        <a:p>
          <a:r>
            <a:rPr lang="en-US"/>
            <a:t>High degree of fragmentation (IOM, 2011)</a:t>
          </a:r>
        </a:p>
      </dgm:t>
    </dgm:pt>
    <dgm:pt modelId="{B27A32BC-606A-449F-93BC-F8F6B59DC9B7}" type="sibTrans" cxnId="{C956EB67-2931-44BC-9957-A6169274B91F}">
      <dgm:prSet/>
      <dgm:spPr/>
      <dgm:t>
        <a:bodyPr/>
        <a:lstStyle/>
        <a:p>
          <a:endParaRPr lang="en-US"/>
        </a:p>
      </dgm:t>
    </dgm:pt>
    <dgm:pt modelId="{234D4411-C86B-4416-81A8-6F948694A785}" type="parTrans" cxnId="{C956EB67-2931-44BC-9957-A6169274B91F}">
      <dgm:prSet/>
      <dgm:spPr/>
      <dgm:t>
        <a:bodyPr/>
        <a:lstStyle/>
        <a:p>
          <a:endParaRPr lang="en-US"/>
        </a:p>
      </dgm:t>
    </dgm:pt>
    <dgm:pt modelId="{0915F3A8-C7FE-41BD-B20B-48B273D44F1F}">
      <dgm:prSet/>
      <dgm:spPr/>
      <dgm:t>
        <a:bodyPr/>
        <a:lstStyle/>
        <a:p>
          <a:r>
            <a:rPr lang="en-US"/>
            <a:t>Cost of hospital care with multiple bills (Rosenthal, 2018)</a:t>
          </a:r>
        </a:p>
      </dgm:t>
    </dgm:pt>
    <dgm:pt modelId="{995006BD-934B-471A-BC1B-111679DA7533}" type="sibTrans" cxnId="{87307D27-D281-4C7B-A0FE-D571FED0227C}">
      <dgm:prSet/>
      <dgm:spPr/>
      <dgm:t>
        <a:bodyPr/>
        <a:lstStyle/>
        <a:p>
          <a:endParaRPr lang="en-US"/>
        </a:p>
      </dgm:t>
    </dgm:pt>
    <dgm:pt modelId="{CEC6C01E-6593-4941-95D3-046D8A89197B}" type="parTrans" cxnId="{87307D27-D281-4C7B-A0FE-D571FED0227C}">
      <dgm:prSet/>
      <dgm:spPr/>
      <dgm:t>
        <a:bodyPr/>
        <a:lstStyle/>
        <a:p>
          <a:endParaRPr lang="en-US"/>
        </a:p>
      </dgm:t>
    </dgm:pt>
    <dgm:pt modelId="{7F07C4AA-1790-46AA-B9A2-62490073ED5D}">
      <dgm:prSet/>
      <dgm:spPr/>
      <dgm:t>
        <a:bodyPr/>
        <a:lstStyle/>
        <a:p>
          <a:r>
            <a:rPr lang="en-US" dirty="0"/>
            <a:t>Fee for service reimbursement (Christensen, 2017)</a:t>
          </a:r>
        </a:p>
      </dgm:t>
    </dgm:pt>
    <dgm:pt modelId="{7C49C8C5-8C6A-4DF2-B0EC-F4E9BBEF723A}" type="sibTrans" cxnId="{E31EEADB-C454-4B63-92C9-0AF8821B10FF}">
      <dgm:prSet/>
      <dgm:spPr/>
      <dgm:t>
        <a:bodyPr/>
        <a:lstStyle/>
        <a:p>
          <a:endParaRPr lang="en-US"/>
        </a:p>
      </dgm:t>
    </dgm:pt>
    <dgm:pt modelId="{927DBD40-6C93-44E1-80AA-1DC1A10A8C9D}" type="parTrans" cxnId="{E31EEADB-C454-4B63-92C9-0AF8821B10FF}">
      <dgm:prSet/>
      <dgm:spPr/>
      <dgm:t>
        <a:bodyPr/>
        <a:lstStyle/>
        <a:p>
          <a:endParaRPr lang="en-US"/>
        </a:p>
      </dgm:t>
    </dgm:pt>
    <dgm:pt modelId="{FF8D0BE9-D136-48EA-95D4-D293E5D3B923}">
      <dgm:prSet/>
      <dgm:spPr/>
      <dgm:t>
        <a:bodyPr/>
        <a:lstStyle/>
        <a:p>
          <a:r>
            <a:rPr lang="en-US" dirty="0"/>
            <a:t>Unaffordable (Rosenthal, 2018)</a:t>
          </a:r>
        </a:p>
      </dgm:t>
    </dgm:pt>
    <dgm:pt modelId="{8E7E441D-4D2D-46CF-B90D-B27F38606253}" type="sibTrans" cxnId="{85068E8C-0A65-49CA-8A31-64CCC250A9E5}">
      <dgm:prSet/>
      <dgm:spPr/>
      <dgm:t>
        <a:bodyPr/>
        <a:lstStyle/>
        <a:p>
          <a:endParaRPr lang="en-US"/>
        </a:p>
      </dgm:t>
    </dgm:pt>
    <dgm:pt modelId="{638B09C6-FEC0-4D7F-BB4C-7AF163B8D794}" type="parTrans" cxnId="{85068E8C-0A65-49CA-8A31-64CCC250A9E5}">
      <dgm:prSet/>
      <dgm:spPr/>
      <dgm:t>
        <a:bodyPr/>
        <a:lstStyle/>
        <a:p>
          <a:endParaRPr lang="en-US"/>
        </a:p>
      </dgm:t>
    </dgm:pt>
    <dgm:pt modelId="{8FF2B921-43A2-4F1D-A88D-3442DE0D28BC}" type="pres">
      <dgm:prSet presAssocID="{ED315FD9-ABBC-4CFC-9A63-A883B4CA98DA}" presName="linear" presStyleCnt="0">
        <dgm:presLayoutVars>
          <dgm:animLvl val="lvl"/>
          <dgm:resizeHandles val="exact"/>
        </dgm:presLayoutVars>
      </dgm:prSet>
      <dgm:spPr/>
    </dgm:pt>
    <dgm:pt modelId="{F85F90B8-E890-4622-8008-AFB4FC0167D4}" type="pres">
      <dgm:prSet presAssocID="{FF8D0BE9-D136-48EA-95D4-D293E5D3B923}" presName="parentText" presStyleLbl="node1" presStyleIdx="0" presStyleCnt="8">
        <dgm:presLayoutVars>
          <dgm:chMax val="0"/>
          <dgm:bulletEnabled val="1"/>
        </dgm:presLayoutVars>
      </dgm:prSet>
      <dgm:spPr/>
    </dgm:pt>
    <dgm:pt modelId="{30EA9B68-B843-424A-92F2-7341F6E0609A}" type="pres">
      <dgm:prSet presAssocID="{8E7E441D-4D2D-46CF-B90D-B27F38606253}" presName="spacer" presStyleCnt="0"/>
      <dgm:spPr/>
    </dgm:pt>
    <dgm:pt modelId="{EE0A9F7B-A849-46D3-AA94-6D47E33228C9}" type="pres">
      <dgm:prSet presAssocID="{7F07C4AA-1790-46AA-B9A2-62490073ED5D}" presName="parentText" presStyleLbl="node1" presStyleIdx="1" presStyleCnt="8">
        <dgm:presLayoutVars>
          <dgm:chMax val="0"/>
          <dgm:bulletEnabled val="1"/>
        </dgm:presLayoutVars>
      </dgm:prSet>
      <dgm:spPr/>
    </dgm:pt>
    <dgm:pt modelId="{DB2E1D6B-4533-4ECC-9CBC-01DD4E837696}" type="pres">
      <dgm:prSet presAssocID="{7C49C8C5-8C6A-4DF2-B0EC-F4E9BBEF723A}" presName="spacer" presStyleCnt="0"/>
      <dgm:spPr/>
    </dgm:pt>
    <dgm:pt modelId="{793EDA79-5363-4926-83BD-980E2D72351C}" type="pres">
      <dgm:prSet presAssocID="{0915F3A8-C7FE-41BD-B20B-48B273D44F1F}" presName="parentText" presStyleLbl="node1" presStyleIdx="2" presStyleCnt="8">
        <dgm:presLayoutVars>
          <dgm:chMax val="0"/>
          <dgm:bulletEnabled val="1"/>
        </dgm:presLayoutVars>
      </dgm:prSet>
      <dgm:spPr/>
    </dgm:pt>
    <dgm:pt modelId="{422C7F0C-71C0-4BEF-83FF-340946B555D0}" type="pres">
      <dgm:prSet presAssocID="{995006BD-934B-471A-BC1B-111679DA7533}" presName="spacer" presStyleCnt="0"/>
      <dgm:spPr/>
    </dgm:pt>
    <dgm:pt modelId="{3CADA362-8D1A-4FBB-8A53-CB4667A50B56}" type="pres">
      <dgm:prSet presAssocID="{CCE730C5-1350-490A-A0C8-4755C22BA1F3}" presName="parentText" presStyleLbl="node1" presStyleIdx="3" presStyleCnt="8">
        <dgm:presLayoutVars>
          <dgm:chMax val="0"/>
          <dgm:bulletEnabled val="1"/>
        </dgm:presLayoutVars>
      </dgm:prSet>
      <dgm:spPr/>
    </dgm:pt>
    <dgm:pt modelId="{11CF5DAD-87B3-4638-ABE3-2EA8440EDA52}" type="pres">
      <dgm:prSet presAssocID="{B27A32BC-606A-449F-93BC-F8F6B59DC9B7}" presName="spacer" presStyleCnt="0"/>
      <dgm:spPr/>
    </dgm:pt>
    <dgm:pt modelId="{CE107B8B-C60B-4379-8077-933734693823}" type="pres">
      <dgm:prSet presAssocID="{DEEF2D70-CFD7-496B-AF44-6F66EEF44E3A}" presName="parentText" presStyleLbl="node1" presStyleIdx="4" presStyleCnt="8">
        <dgm:presLayoutVars>
          <dgm:chMax val="0"/>
          <dgm:bulletEnabled val="1"/>
        </dgm:presLayoutVars>
      </dgm:prSet>
      <dgm:spPr/>
    </dgm:pt>
    <dgm:pt modelId="{9703CF6C-9C2A-4BFE-9353-04BF1CCF5CFB}" type="pres">
      <dgm:prSet presAssocID="{83895B28-3D41-43AB-B9E7-506A63ACC3B2}" presName="spacer" presStyleCnt="0"/>
      <dgm:spPr/>
    </dgm:pt>
    <dgm:pt modelId="{D4C7B182-C6AC-434F-A83A-681C7C9A3903}" type="pres">
      <dgm:prSet presAssocID="{B47D8C50-61B0-489B-BCE5-093F29FC6CC0}" presName="parentText" presStyleLbl="node1" presStyleIdx="5" presStyleCnt="8">
        <dgm:presLayoutVars>
          <dgm:chMax val="0"/>
          <dgm:bulletEnabled val="1"/>
        </dgm:presLayoutVars>
      </dgm:prSet>
      <dgm:spPr/>
    </dgm:pt>
    <dgm:pt modelId="{063B1AD0-F35B-44C8-97F2-89DB4BDF963A}" type="pres">
      <dgm:prSet presAssocID="{3FDA34DB-B1C2-496F-9DBE-2198ECA0CDEE}" presName="spacer" presStyleCnt="0"/>
      <dgm:spPr/>
    </dgm:pt>
    <dgm:pt modelId="{70A743D8-A047-4171-99DD-D24DBEE65659}" type="pres">
      <dgm:prSet presAssocID="{28F8343A-8861-4680-AC8F-8B30025810F6}" presName="parentText" presStyleLbl="node1" presStyleIdx="6" presStyleCnt="8">
        <dgm:presLayoutVars>
          <dgm:chMax val="0"/>
          <dgm:bulletEnabled val="1"/>
        </dgm:presLayoutVars>
      </dgm:prSet>
      <dgm:spPr/>
    </dgm:pt>
    <dgm:pt modelId="{43F49583-EB65-498C-B610-88543A7D3E24}" type="pres">
      <dgm:prSet presAssocID="{4C33C72E-1807-46EC-AF7A-FF763CFBF59C}" presName="spacer" presStyleCnt="0"/>
      <dgm:spPr/>
    </dgm:pt>
    <dgm:pt modelId="{2E57B562-D020-47D9-9D09-242477F7BA55}" type="pres">
      <dgm:prSet presAssocID="{04841D11-7345-438C-B4CE-D3A673419649}" presName="parentText" presStyleLbl="node1" presStyleIdx="7" presStyleCnt="8">
        <dgm:presLayoutVars>
          <dgm:chMax val="0"/>
          <dgm:bulletEnabled val="1"/>
        </dgm:presLayoutVars>
      </dgm:prSet>
      <dgm:spPr/>
    </dgm:pt>
  </dgm:ptLst>
  <dgm:cxnLst>
    <dgm:cxn modelId="{81F1830B-2823-43EA-936E-D828F659FF97}" type="presOf" srcId="{0915F3A8-C7FE-41BD-B20B-48B273D44F1F}" destId="{793EDA79-5363-4926-83BD-980E2D72351C}" srcOrd="0" destOrd="0" presId="urn:microsoft.com/office/officeart/2005/8/layout/vList2"/>
    <dgm:cxn modelId="{481FC126-D9D0-43E7-9B4C-E97D753BB16C}" srcId="{ED315FD9-ABBC-4CFC-9A63-A883B4CA98DA}" destId="{04841D11-7345-438C-B4CE-D3A673419649}" srcOrd="7" destOrd="0" parTransId="{B3BC0554-6514-4771-BD76-EA1802BE4570}" sibTransId="{980DE374-748E-4C58-988B-DE95A8FAD802}"/>
    <dgm:cxn modelId="{87307D27-D281-4C7B-A0FE-D571FED0227C}" srcId="{ED315FD9-ABBC-4CFC-9A63-A883B4CA98DA}" destId="{0915F3A8-C7FE-41BD-B20B-48B273D44F1F}" srcOrd="2" destOrd="0" parTransId="{CEC6C01E-6593-4941-95D3-046D8A89197B}" sibTransId="{995006BD-934B-471A-BC1B-111679DA7533}"/>
    <dgm:cxn modelId="{8BA5CF28-1DEA-4E8E-B89C-17C45D9DD41E}" type="presOf" srcId="{FF8D0BE9-D136-48EA-95D4-D293E5D3B923}" destId="{F85F90B8-E890-4622-8008-AFB4FC0167D4}" srcOrd="0" destOrd="0" presId="urn:microsoft.com/office/officeart/2005/8/layout/vList2"/>
    <dgm:cxn modelId="{FC1D8B46-82B2-409A-98BE-C302876F5A1C}" type="presOf" srcId="{ED315FD9-ABBC-4CFC-9A63-A883B4CA98DA}" destId="{8FF2B921-43A2-4F1D-A88D-3442DE0D28BC}" srcOrd="0" destOrd="0" presId="urn:microsoft.com/office/officeart/2005/8/layout/vList2"/>
    <dgm:cxn modelId="{0A1AF865-F565-410B-93DC-BA9058D212D5}" srcId="{ED315FD9-ABBC-4CFC-9A63-A883B4CA98DA}" destId="{DEEF2D70-CFD7-496B-AF44-6F66EEF44E3A}" srcOrd="4" destOrd="0" parTransId="{697A77F8-57CB-4D5C-8502-6E8EFE392AF8}" sibTransId="{83895B28-3D41-43AB-B9E7-506A63ACC3B2}"/>
    <dgm:cxn modelId="{C956EB67-2931-44BC-9957-A6169274B91F}" srcId="{ED315FD9-ABBC-4CFC-9A63-A883B4CA98DA}" destId="{CCE730C5-1350-490A-A0C8-4755C22BA1F3}" srcOrd="3" destOrd="0" parTransId="{234D4411-C86B-4416-81A8-6F948694A785}" sibTransId="{B27A32BC-606A-449F-93BC-F8F6B59DC9B7}"/>
    <dgm:cxn modelId="{EF284A84-E404-428E-89EC-EE55B7509D3D}" type="presOf" srcId="{DEEF2D70-CFD7-496B-AF44-6F66EEF44E3A}" destId="{CE107B8B-C60B-4379-8077-933734693823}" srcOrd="0" destOrd="0" presId="urn:microsoft.com/office/officeart/2005/8/layout/vList2"/>
    <dgm:cxn modelId="{85068E8C-0A65-49CA-8A31-64CCC250A9E5}" srcId="{ED315FD9-ABBC-4CFC-9A63-A883B4CA98DA}" destId="{FF8D0BE9-D136-48EA-95D4-D293E5D3B923}" srcOrd="0" destOrd="0" parTransId="{638B09C6-FEC0-4D7F-BB4C-7AF163B8D794}" sibTransId="{8E7E441D-4D2D-46CF-B90D-B27F38606253}"/>
    <dgm:cxn modelId="{BB2762A4-E86F-4D36-9414-EFE5FFD746D0}" srcId="{ED315FD9-ABBC-4CFC-9A63-A883B4CA98DA}" destId="{B47D8C50-61B0-489B-BCE5-093F29FC6CC0}" srcOrd="5" destOrd="0" parTransId="{6AB55169-1C0A-43DC-9E68-0166F60E1599}" sibTransId="{3FDA34DB-B1C2-496F-9DBE-2198ECA0CDEE}"/>
    <dgm:cxn modelId="{6B487DA7-0524-40C8-902D-04B8324206AC}" type="presOf" srcId="{04841D11-7345-438C-B4CE-D3A673419649}" destId="{2E57B562-D020-47D9-9D09-242477F7BA55}" srcOrd="0" destOrd="0" presId="urn:microsoft.com/office/officeart/2005/8/layout/vList2"/>
    <dgm:cxn modelId="{1A741EA9-6686-4869-9BFA-EBC20D460E91}" type="presOf" srcId="{28F8343A-8861-4680-AC8F-8B30025810F6}" destId="{70A743D8-A047-4171-99DD-D24DBEE65659}" srcOrd="0" destOrd="0" presId="urn:microsoft.com/office/officeart/2005/8/layout/vList2"/>
    <dgm:cxn modelId="{6FF210B1-C0A0-4A45-9870-FC2A8E7A8939}" type="presOf" srcId="{CCE730C5-1350-490A-A0C8-4755C22BA1F3}" destId="{3CADA362-8D1A-4FBB-8A53-CB4667A50B56}" srcOrd="0" destOrd="0" presId="urn:microsoft.com/office/officeart/2005/8/layout/vList2"/>
    <dgm:cxn modelId="{4A39EFCF-66E6-464B-A810-5E904837E836}" srcId="{ED315FD9-ABBC-4CFC-9A63-A883B4CA98DA}" destId="{28F8343A-8861-4680-AC8F-8B30025810F6}" srcOrd="6" destOrd="0" parTransId="{930154DB-5F43-4920-A088-C5FDE9D98EF1}" sibTransId="{4C33C72E-1807-46EC-AF7A-FF763CFBF59C}"/>
    <dgm:cxn modelId="{E31EEADB-C454-4B63-92C9-0AF8821B10FF}" srcId="{ED315FD9-ABBC-4CFC-9A63-A883B4CA98DA}" destId="{7F07C4AA-1790-46AA-B9A2-62490073ED5D}" srcOrd="1" destOrd="0" parTransId="{927DBD40-6C93-44E1-80AA-1DC1A10A8C9D}" sibTransId="{7C49C8C5-8C6A-4DF2-B0EC-F4E9BBEF723A}"/>
    <dgm:cxn modelId="{328C24E8-1655-404F-812A-98E073B22035}" type="presOf" srcId="{B47D8C50-61B0-489B-BCE5-093F29FC6CC0}" destId="{D4C7B182-C6AC-434F-A83A-681C7C9A3903}" srcOrd="0" destOrd="0" presId="urn:microsoft.com/office/officeart/2005/8/layout/vList2"/>
    <dgm:cxn modelId="{5795CEF6-AC28-49B0-B6AB-915B830585B0}" type="presOf" srcId="{7F07C4AA-1790-46AA-B9A2-62490073ED5D}" destId="{EE0A9F7B-A849-46D3-AA94-6D47E33228C9}" srcOrd="0" destOrd="0" presId="urn:microsoft.com/office/officeart/2005/8/layout/vList2"/>
    <dgm:cxn modelId="{B262AE22-BA1E-4E6E-8538-12DD88A36B2C}" type="presParOf" srcId="{8FF2B921-43A2-4F1D-A88D-3442DE0D28BC}" destId="{F85F90B8-E890-4622-8008-AFB4FC0167D4}" srcOrd="0" destOrd="0" presId="urn:microsoft.com/office/officeart/2005/8/layout/vList2"/>
    <dgm:cxn modelId="{4CB50CE0-5B2D-47A7-B04B-A04239DDC2AC}" type="presParOf" srcId="{8FF2B921-43A2-4F1D-A88D-3442DE0D28BC}" destId="{30EA9B68-B843-424A-92F2-7341F6E0609A}" srcOrd="1" destOrd="0" presId="urn:microsoft.com/office/officeart/2005/8/layout/vList2"/>
    <dgm:cxn modelId="{98BA9A6A-D37F-4113-85D1-A98866007E5B}" type="presParOf" srcId="{8FF2B921-43A2-4F1D-A88D-3442DE0D28BC}" destId="{EE0A9F7B-A849-46D3-AA94-6D47E33228C9}" srcOrd="2" destOrd="0" presId="urn:microsoft.com/office/officeart/2005/8/layout/vList2"/>
    <dgm:cxn modelId="{7B567786-596B-4F18-B0E9-A25766BC1235}" type="presParOf" srcId="{8FF2B921-43A2-4F1D-A88D-3442DE0D28BC}" destId="{DB2E1D6B-4533-4ECC-9CBC-01DD4E837696}" srcOrd="3" destOrd="0" presId="urn:microsoft.com/office/officeart/2005/8/layout/vList2"/>
    <dgm:cxn modelId="{27AC95E0-136D-4D3D-A17F-CDCADACDA89B}" type="presParOf" srcId="{8FF2B921-43A2-4F1D-A88D-3442DE0D28BC}" destId="{793EDA79-5363-4926-83BD-980E2D72351C}" srcOrd="4" destOrd="0" presId="urn:microsoft.com/office/officeart/2005/8/layout/vList2"/>
    <dgm:cxn modelId="{95A8D6E1-F658-4D8D-A21A-15B0B98EDB47}" type="presParOf" srcId="{8FF2B921-43A2-4F1D-A88D-3442DE0D28BC}" destId="{422C7F0C-71C0-4BEF-83FF-340946B555D0}" srcOrd="5" destOrd="0" presId="urn:microsoft.com/office/officeart/2005/8/layout/vList2"/>
    <dgm:cxn modelId="{75B54458-0743-4D98-9604-B864F0503D8D}" type="presParOf" srcId="{8FF2B921-43A2-4F1D-A88D-3442DE0D28BC}" destId="{3CADA362-8D1A-4FBB-8A53-CB4667A50B56}" srcOrd="6" destOrd="0" presId="urn:microsoft.com/office/officeart/2005/8/layout/vList2"/>
    <dgm:cxn modelId="{18B0F335-B425-42D2-B910-AD145DDA255D}" type="presParOf" srcId="{8FF2B921-43A2-4F1D-A88D-3442DE0D28BC}" destId="{11CF5DAD-87B3-4638-ABE3-2EA8440EDA52}" srcOrd="7" destOrd="0" presId="urn:microsoft.com/office/officeart/2005/8/layout/vList2"/>
    <dgm:cxn modelId="{5BCF0FC8-C0B2-4242-9BDE-D5F7FF1CCC9D}" type="presParOf" srcId="{8FF2B921-43A2-4F1D-A88D-3442DE0D28BC}" destId="{CE107B8B-C60B-4379-8077-933734693823}" srcOrd="8" destOrd="0" presId="urn:microsoft.com/office/officeart/2005/8/layout/vList2"/>
    <dgm:cxn modelId="{9B4C54D8-59D9-43C7-A88F-6202002110E5}" type="presParOf" srcId="{8FF2B921-43A2-4F1D-A88D-3442DE0D28BC}" destId="{9703CF6C-9C2A-4BFE-9353-04BF1CCF5CFB}" srcOrd="9" destOrd="0" presId="urn:microsoft.com/office/officeart/2005/8/layout/vList2"/>
    <dgm:cxn modelId="{C6319ED9-CA2F-4960-A491-EF7C75A651CC}" type="presParOf" srcId="{8FF2B921-43A2-4F1D-A88D-3442DE0D28BC}" destId="{D4C7B182-C6AC-434F-A83A-681C7C9A3903}" srcOrd="10" destOrd="0" presId="urn:microsoft.com/office/officeart/2005/8/layout/vList2"/>
    <dgm:cxn modelId="{A0F5D154-77B7-470A-A283-5F9FB2A9C82E}" type="presParOf" srcId="{8FF2B921-43A2-4F1D-A88D-3442DE0D28BC}" destId="{063B1AD0-F35B-44C8-97F2-89DB4BDF963A}" srcOrd="11" destOrd="0" presId="urn:microsoft.com/office/officeart/2005/8/layout/vList2"/>
    <dgm:cxn modelId="{21AF4EAB-8E01-4793-B669-187D046E0533}" type="presParOf" srcId="{8FF2B921-43A2-4F1D-A88D-3442DE0D28BC}" destId="{70A743D8-A047-4171-99DD-D24DBEE65659}" srcOrd="12" destOrd="0" presId="urn:microsoft.com/office/officeart/2005/8/layout/vList2"/>
    <dgm:cxn modelId="{0FD04A3A-0F63-4F6B-87C7-65CCDD7776C9}" type="presParOf" srcId="{8FF2B921-43A2-4F1D-A88D-3442DE0D28BC}" destId="{43F49583-EB65-498C-B610-88543A7D3E24}" srcOrd="13" destOrd="0" presId="urn:microsoft.com/office/officeart/2005/8/layout/vList2"/>
    <dgm:cxn modelId="{122B1BD4-E7A5-4926-BE02-421D87E165D5}" type="presParOf" srcId="{8FF2B921-43A2-4F1D-A88D-3442DE0D28BC}" destId="{2E57B562-D020-47D9-9D09-242477F7BA55}"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D3033-873B-4127-82F5-F63B77C0BEC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20D557E-D071-4495-81BD-35D9769BF343}">
      <dgm:prSet phldrT="[Text]"/>
      <dgm:spPr/>
      <dgm:t>
        <a:bodyPr/>
        <a:lstStyle/>
        <a:p>
          <a:r>
            <a:rPr lang="en-US" dirty="0"/>
            <a:t>Local hospital Leadership</a:t>
          </a:r>
        </a:p>
      </dgm:t>
    </dgm:pt>
    <dgm:pt modelId="{0A5D9C5F-F11C-4818-B3B2-8F2E15E2375A}" type="parTrans" cxnId="{1A1C6B13-78C9-4BDD-B003-2BE0031E1A49}">
      <dgm:prSet/>
      <dgm:spPr/>
      <dgm:t>
        <a:bodyPr/>
        <a:lstStyle/>
        <a:p>
          <a:endParaRPr lang="en-US"/>
        </a:p>
      </dgm:t>
    </dgm:pt>
    <dgm:pt modelId="{F374FBF6-4FD5-4AA6-8648-47ACA663125B}" type="sibTrans" cxnId="{1A1C6B13-78C9-4BDD-B003-2BE0031E1A49}">
      <dgm:prSet/>
      <dgm:spPr/>
      <dgm:t>
        <a:bodyPr/>
        <a:lstStyle/>
        <a:p>
          <a:endParaRPr lang="en-US"/>
        </a:p>
      </dgm:t>
    </dgm:pt>
    <dgm:pt modelId="{B807E2D2-4230-4B0F-97D3-4F6B2FEDB891}">
      <dgm:prSet phldrT="[Text]"/>
      <dgm:spPr/>
      <dgm:t>
        <a:bodyPr/>
        <a:lstStyle/>
        <a:p>
          <a:r>
            <a:rPr lang="en-US" dirty="0"/>
            <a:t>Nurse Practitioners</a:t>
          </a:r>
        </a:p>
      </dgm:t>
    </dgm:pt>
    <dgm:pt modelId="{6975FA78-97D3-4428-A670-4102F54428C7}" type="parTrans" cxnId="{8C321EF2-298D-47B6-BF07-B04B81B3D5E8}">
      <dgm:prSet/>
      <dgm:spPr/>
      <dgm:t>
        <a:bodyPr/>
        <a:lstStyle/>
        <a:p>
          <a:endParaRPr lang="en-US"/>
        </a:p>
      </dgm:t>
    </dgm:pt>
    <dgm:pt modelId="{41BB7962-8878-4927-ACF8-705A50688846}" type="sibTrans" cxnId="{8C321EF2-298D-47B6-BF07-B04B81B3D5E8}">
      <dgm:prSet/>
      <dgm:spPr/>
      <dgm:t>
        <a:bodyPr/>
        <a:lstStyle/>
        <a:p>
          <a:endParaRPr lang="en-US"/>
        </a:p>
      </dgm:t>
    </dgm:pt>
    <dgm:pt modelId="{D8CBEEA5-01AE-42C9-A41B-C5D7B859DC99}">
      <dgm:prSet phldrT="[Text]"/>
      <dgm:spPr/>
      <dgm:t>
        <a:bodyPr/>
        <a:lstStyle/>
        <a:p>
          <a:r>
            <a:rPr lang="en-US" dirty="0"/>
            <a:t>Clinic Leadership</a:t>
          </a:r>
        </a:p>
      </dgm:t>
    </dgm:pt>
    <dgm:pt modelId="{2727C53A-D539-4690-A84C-297630861D9F}" type="parTrans" cxnId="{E9EBDD65-FF1A-49DB-B55C-986C71267B5A}">
      <dgm:prSet/>
      <dgm:spPr/>
      <dgm:t>
        <a:bodyPr/>
        <a:lstStyle/>
        <a:p>
          <a:endParaRPr lang="en-US"/>
        </a:p>
      </dgm:t>
    </dgm:pt>
    <dgm:pt modelId="{BA78485E-07F4-42EE-9F99-2784EBB29DE4}" type="sibTrans" cxnId="{E9EBDD65-FF1A-49DB-B55C-986C71267B5A}">
      <dgm:prSet/>
      <dgm:spPr/>
      <dgm:t>
        <a:bodyPr/>
        <a:lstStyle/>
        <a:p>
          <a:endParaRPr lang="en-US"/>
        </a:p>
      </dgm:t>
    </dgm:pt>
    <dgm:pt modelId="{B030E348-D14D-4FE0-BBE7-E43C28C263D1}">
      <dgm:prSet phldrT="[Text]"/>
      <dgm:spPr/>
      <dgm:t>
        <a:bodyPr/>
        <a:lstStyle/>
        <a:p>
          <a:r>
            <a:rPr lang="en-US" dirty="0"/>
            <a:t>Local Public Health Director</a:t>
          </a:r>
        </a:p>
      </dgm:t>
    </dgm:pt>
    <dgm:pt modelId="{10F7A2DB-6569-4138-8F35-FC2C89EC9287}" type="parTrans" cxnId="{0B693CDC-3C2B-4111-9809-8446BE3BE53B}">
      <dgm:prSet/>
      <dgm:spPr/>
      <dgm:t>
        <a:bodyPr/>
        <a:lstStyle/>
        <a:p>
          <a:endParaRPr lang="en-US"/>
        </a:p>
      </dgm:t>
    </dgm:pt>
    <dgm:pt modelId="{1CFE550B-049C-442B-A5FD-BE302137596B}" type="sibTrans" cxnId="{0B693CDC-3C2B-4111-9809-8446BE3BE53B}">
      <dgm:prSet/>
      <dgm:spPr/>
      <dgm:t>
        <a:bodyPr/>
        <a:lstStyle/>
        <a:p>
          <a:endParaRPr lang="en-US"/>
        </a:p>
      </dgm:t>
    </dgm:pt>
    <dgm:pt modelId="{17EF1D41-6D04-4525-A92D-D89D8591B5F4}">
      <dgm:prSet phldrT="[Text]"/>
      <dgm:spPr/>
      <dgm:t>
        <a:bodyPr/>
        <a:lstStyle/>
        <a:p>
          <a:r>
            <a:rPr lang="en-US" dirty="0"/>
            <a:t>Public Health Nurses/Community Health Workers</a:t>
          </a:r>
        </a:p>
      </dgm:t>
    </dgm:pt>
    <dgm:pt modelId="{CE57C2A9-3356-41DF-9AAA-C1728C8B9159}" type="parTrans" cxnId="{9592B8F4-A8CA-4290-A48C-18BF092D5E0F}">
      <dgm:prSet/>
      <dgm:spPr/>
      <dgm:t>
        <a:bodyPr/>
        <a:lstStyle/>
        <a:p>
          <a:endParaRPr lang="en-US"/>
        </a:p>
      </dgm:t>
    </dgm:pt>
    <dgm:pt modelId="{83EFC28C-A0BD-4FAE-8D50-A34D40CF49F2}" type="sibTrans" cxnId="{9592B8F4-A8CA-4290-A48C-18BF092D5E0F}">
      <dgm:prSet/>
      <dgm:spPr/>
      <dgm:t>
        <a:bodyPr/>
        <a:lstStyle/>
        <a:p>
          <a:endParaRPr lang="en-US"/>
        </a:p>
      </dgm:t>
    </dgm:pt>
    <dgm:pt modelId="{BF15B8CD-925E-4996-A304-9885C7222E9B}">
      <dgm:prSet phldrT="[Text]"/>
      <dgm:spPr/>
      <dgm:t>
        <a:bodyPr/>
        <a:lstStyle/>
        <a:p>
          <a:r>
            <a:rPr lang="en-US" dirty="0"/>
            <a:t>Local &amp; State Legislators</a:t>
          </a:r>
        </a:p>
      </dgm:t>
    </dgm:pt>
    <dgm:pt modelId="{19758305-0C54-47C8-8A4A-C920F0386C0B}" type="parTrans" cxnId="{FFF2D80A-0F65-4A30-AEEB-306A150FC3E9}">
      <dgm:prSet/>
      <dgm:spPr/>
      <dgm:t>
        <a:bodyPr/>
        <a:lstStyle/>
        <a:p>
          <a:endParaRPr lang="en-US"/>
        </a:p>
      </dgm:t>
    </dgm:pt>
    <dgm:pt modelId="{13FD5CE6-9CB7-42E0-9037-40C25108EF8A}" type="sibTrans" cxnId="{FFF2D80A-0F65-4A30-AEEB-306A150FC3E9}">
      <dgm:prSet/>
      <dgm:spPr/>
      <dgm:t>
        <a:bodyPr/>
        <a:lstStyle/>
        <a:p>
          <a:endParaRPr lang="en-US"/>
        </a:p>
      </dgm:t>
    </dgm:pt>
    <dgm:pt modelId="{E3CD5DFA-7AEC-4D3F-BD69-7B38855185CC}" type="pres">
      <dgm:prSet presAssocID="{9DFD3033-873B-4127-82F5-F63B77C0BEC5}" presName="diagram" presStyleCnt="0">
        <dgm:presLayoutVars>
          <dgm:dir/>
          <dgm:resizeHandles val="exact"/>
        </dgm:presLayoutVars>
      </dgm:prSet>
      <dgm:spPr/>
    </dgm:pt>
    <dgm:pt modelId="{B071B2DA-E648-444E-90CE-36184D85F890}" type="pres">
      <dgm:prSet presAssocID="{B20D557E-D071-4495-81BD-35D9769BF343}" presName="node" presStyleLbl="node1" presStyleIdx="0" presStyleCnt="6">
        <dgm:presLayoutVars>
          <dgm:bulletEnabled val="1"/>
        </dgm:presLayoutVars>
      </dgm:prSet>
      <dgm:spPr/>
    </dgm:pt>
    <dgm:pt modelId="{63F5801D-3582-45B4-9CCF-D5A5EC7F1454}" type="pres">
      <dgm:prSet presAssocID="{F374FBF6-4FD5-4AA6-8648-47ACA663125B}" presName="sibTrans" presStyleCnt="0"/>
      <dgm:spPr/>
    </dgm:pt>
    <dgm:pt modelId="{7DE59817-8757-4294-B8B2-9D943E3738F8}" type="pres">
      <dgm:prSet presAssocID="{B807E2D2-4230-4B0F-97D3-4F6B2FEDB891}" presName="node" presStyleLbl="node1" presStyleIdx="1" presStyleCnt="6">
        <dgm:presLayoutVars>
          <dgm:bulletEnabled val="1"/>
        </dgm:presLayoutVars>
      </dgm:prSet>
      <dgm:spPr/>
    </dgm:pt>
    <dgm:pt modelId="{34CD36C8-3B89-4FF1-922D-765725450BCB}" type="pres">
      <dgm:prSet presAssocID="{41BB7962-8878-4927-ACF8-705A50688846}" presName="sibTrans" presStyleCnt="0"/>
      <dgm:spPr/>
    </dgm:pt>
    <dgm:pt modelId="{517EBA74-2596-4A15-B501-48BA96F5A316}" type="pres">
      <dgm:prSet presAssocID="{D8CBEEA5-01AE-42C9-A41B-C5D7B859DC99}" presName="node" presStyleLbl="node1" presStyleIdx="2" presStyleCnt="6">
        <dgm:presLayoutVars>
          <dgm:bulletEnabled val="1"/>
        </dgm:presLayoutVars>
      </dgm:prSet>
      <dgm:spPr/>
    </dgm:pt>
    <dgm:pt modelId="{9EC16C61-D196-4B3F-9BFF-1B7B99886B5B}" type="pres">
      <dgm:prSet presAssocID="{BA78485E-07F4-42EE-9F99-2784EBB29DE4}" presName="sibTrans" presStyleCnt="0"/>
      <dgm:spPr/>
    </dgm:pt>
    <dgm:pt modelId="{13703E3B-1155-4D5D-A7E0-76F5A7B24C7C}" type="pres">
      <dgm:prSet presAssocID="{B030E348-D14D-4FE0-BBE7-E43C28C263D1}" presName="node" presStyleLbl="node1" presStyleIdx="3" presStyleCnt="6">
        <dgm:presLayoutVars>
          <dgm:bulletEnabled val="1"/>
        </dgm:presLayoutVars>
      </dgm:prSet>
      <dgm:spPr/>
    </dgm:pt>
    <dgm:pt modelId="{9DB3928A-059F-467C-AD26-9895D9E06521}" type="pres">
      <dgm:prSet presAssocID="{1CFE550B-049C-442B-A5FD-BE302137596B}" presName="sibTrans" presStyleCnt="0"/>
      <dgm:spPr/>
    </dgm:pt>
    <dgm:pt modelId="{866501C1-B8E8-4819-9BD7-6A3A0694B54B}" type="pres">
      <dgm:prSet presAssocID="{17EF1D41-6D04-4525-A92D-D89D8591B5F4}" presName="node" presStyleLbl="node1" presStyleIdx="4" presStyleCnt="6">
        <dgm:presLayoutVars>
          <dgm:bulletEnabled val="1"/>
        </dgm:presLayoutVars>
      </dgm:prSet>
      <dgm:spPr/>
    </dgm:pt>
    <dgm:pt modelId="{FCDD0F48-2DC4-40B2-907A-87AC4D54A393}" type="pres">
      <dgm:prSet presAssocID="{83EFC28C-A0BD-4FAE-8D50-A34D40CF49F2}" presName="sibTrans" presStyleCnt="0"/>
      <dgm:spPr/>
    </dgm:pt>
    <dgm:pt modelId="{E648EF03-CC46-453F-9430-2E3E4CEC6EC7}" type="pres">
      <dgm:prSet presAssocID="{BF15B8CD-925E-4996-A304-9885C7222E9B}" presName="node" presStyleLbl="node1" presStyleIdx="5" presStyleCnt="6">
        <dgm:presLayoutVars>
          <dgm:bulletEnabled val="1"/>
        </dgm:presLayoutVars>
      </dgm:prSet>
      <dgm:spPr/>
    </dgm:pt>
  </dgm:ptLst>
  <dgm:cxnLst>
    <dgm:cxn modelId="{CD8D2702-1512-4CBF-B2A4-C451F506F3B6}" type="presOf" srcId="{9DFD3033-873B-4127-82F5-F63B77C0BEC5}" destId="{E3CD5DFA-7AEC-4D3F-BD69-7B38855185CC}" srcOrd="0" destOrd="0" presId="urn:microsoft.com/office/officeart/2005/8/layout/default"/>
    <dgm:cxn modelId="{FFF2D80A-0F65-4A30-AEEB-306A150FC3E9}" srcId="{9DFD3033-873B-4127-82F5-F63B77C0BEC5}" destId="{BF15B8CD-925E-4996-A304-9885C7222E9B}" srcOrd="5" destOrd="0" parTransId="{19758305-0C54-47C8-8A4A-C920F0386C0B}" sibTransId="{13FD5CE6-9CB7-42E0-9037-40C25108EF8A}"/>
    <dgm:cxn modelId="{1A1C6B13-78C9-4BDD-B003-2BE0031E1A49}" srcId="{9DFD3033-873B-4127-82F5-F63B77C0BEC5}" destId="{B20D557E-D071-4495-81BD-35D9769BF343}" srcOrd="0" destOrd="0" parTransId="{0A5D9C5F-F11C-4818-B3B2-8F2E15E2375A}" sibTransId="{F374FBF6-4FD5-4AA6-8648-47ACA663125B}"/>
    <dgm:cxn modelId="{74894C50-4579-4A96-AA68-CAC24DF46A31}" type="presOf" srcId="{17EF1D41-6D04-4525-A92D-D89D8591B5F4}" destId="{866501C1-B8E8-4819-9BD7-6A3A0694B54B}" srcOrd="0" destOrd="0" presId="urn:microsoft.com/office/officeart/2005/8/layout/default"/>
    <dgm:cxn modelId="{E9EBDD65-FF1A-49DB-B55C-986C71267B5A}" srcId="{9DFD3033-873B-4127-82F5-F63B77C0BEC5}" destId="{D8CBEEA5-01AE-42C9-A41B-C5D7B859DC99}" srcOrd="2" destOrd="0" parTransId="{2727C53A-D539-4690-A84C-297630861D9F}" sibTransId="{BA78485E-07F4-42EE-9F99-2784EBB29DE4}"/>
    <dgm:cxn modelId="{5E1B6B71-3A78-4747-B668-081A0F09F1B6}" type="presOf" srcId="{BF15B8CD-925E-4996-A304-9885C7222E9B}" destId="{E648EF03-CC46-453F-9430-2E3E4CEC6EC7}" srcOrd="0" destOrd="0" presId="urn:microsoft.com/office/officeart/2005/8/layout/default"/>
    <dgm:cxn modelId="{51628973-9C6C-49F0-95D2-D62D594583E2}" type="presOf" srcId="{B807E2D2-4230-4B0F-97D3-4F6B2FEDB891}" destId="{7DE59817-8757-4294-B8B2-9D943E3738F8}" srcOrd="0" destOrd="0" presId="urn:microsoft.com/office/officeart/2005/8/layout/default"/>
    <dgm:cxn modelId="{0499B3B1-FCB8-41B6-897C-43D3FE72BB09}" type="presOf" srcId="{B20D557E-D071-4495-81BD-35D9769BF343}" destId="{B071B2DA-E648-444E-90CE-36184D85F890}" srcOrd="0" destOrd="0" presId="urn:microsoft.com/office/officeart/2005/8/layout/default"/>
    <dgm:cxn modelId="{817E8BC5-32F7-4A7C-BC55-C43D699267FB}" type="presOf" srcId="{B030E348-D14D-4FE0-BBE7-E43C28C263D1}" destId="{13703E3B-1155-4D5D-A7E0-76F5A7B24C7C}" srcOrd="0" destOrd="0" presId="urn:microsoft.com/office/officeart/2005/8/layout/default"/>
    <dgm:cxn modelId="{0B693CDC-3C2B-4111-9809-8446BE3BE53B}" srcId="{9DFD3033-873B-4127-82F5-F63B77C0BEC5}" destId="{B030E348-D14D-4FE0-BBE7-E43C28C263D1}" srcOrd="3" destOrd="0" parTransId="{10F7A2DB-6569-4138-8F35-FC2C89EC9287}" sibTransId="{1CFE550B-049C-442B-A5FD-BE302137596B}"/>
    <dgm:cxn modelId="{DD6FF8E5-066D-4D0E-B069-095E8EFA1920}" type="presOf" srcId="{D8CBEEA5-01AE-42C9-A41B-C5D7B859DC99}" destId="{517EBA74-2596-4A15-B501-48BA96F5A316}" srcOrd="0" destOrd="0" presId="urn:microsoft.com/office/officeart/2005/8/layout/default"/>
    <dgm:cxn modelId="{8C321EF2-298D-47B6-BF07-B04B81B3D5E8}" srcId="{9DFD3033-873B-4127-82F5-F63B77C0BEC5}" destId="{B807E2D2-4230-4B0F-97D3-4F6B2FEDB891}" srcOrd="1" destOrd="0" parTransId="{6975FA78-97D3-4428-A670-4102F54428C7}" sibTransId="{41BB7962-8878-4927-ACF8-705A50688846}"/>
    <dgm:cxn modelId="{9592B8F4-A8CA-4290-A48C-18BF092D5E0F}" srcId="{9DFD3033-873B-4127-82F5-F63B77C0BEC5}" destId="{17EF1D41-6D04-4525-A92D-D89D8591B5F4}" srcOrd="4" destOrd="0" parTransId="{CE57C2A9-3356-41DF-9AAA-C1728C8B9159}" sibTransId="{83EFC28C-A0BD-4FAE-8D50-A34D40CF49F2}"/>
    <dgm:cxn modelId="{22D745CD-4A7A-4D52-8FB1-51EDA467CA2C}" type="presParOf" srcId="{E3CD5DFA-7AEC-4D3F-BD69-7B38855185CC}" destId="{B071B2DA-E648-444E-90CE-36184D85F890}" srcOrd="0" destOrd="0" presId="urn:microsoft.com/office/officeart/2005/8/layout/default"/>
    <dgm:cxn modelId="{A85DAD6C-4B1B-49D8-A223-B7C23EACC7BA}" type="presParOf" srcId="{E3CD5DFA-7AEC-4D3F-BD69-7B38855185CC}" destId="{63F5801D-3582-45B4-9CCF-D5A5EC7F1454}" srcOrd="1" destOrd="0" presId="urn:microsoft.com/office/officeart/2005/8/layout/default"/>
    <dgm:cxn modelId="{2B88CB07-813D-4EAF-8E01-B528AE4DD02A}" type="presParOf" srcId="{E3CD5DFA-7AEC-4D3F-BD69-7B38855185CC}" destId="{7DE59817-8757-4294-B8B2-9D943E3738F8}" srcOrd="2" destOrd="0" presId="urn:microsoft.com/office/officeart/2005/8/layout/default"/>
    <dgm:cxn modelId="{901B3FCD-1E54-4019-B42C-42B318A16A7A}" type="presParOf" srcId="{E3CD5DFA-7AEC-4D3F-BD69-7B38855185CC}" destId="{34CD36C8-3B89-4FF1-922D-765725450BCB}" srcOrd="3" destOrd="0" presId="urn:microsoft.com/office/officeart/2005/8/layout/default"/>
    <dgm:cxn modelId="{38CA264E-6D4C-417A-84EB-326C97E25F91}" type="presParOf" srcId="{E3CD5DFA-7AEC-4D3F-BD69-7B38855185CC}" destId="{517EBA74-2596-4A15-B501-48BA96F5A316}" srcOrd="4" destOrd="0" presId="urn:microsoft.com/office/officeart/2005/8/layout/default"/>
    <dgm:cxn modelId="{12B1D65D-3B50-4DCB-A423-A0BB1EA0C54F}" type="presParOf" srcId="{E3CD5DFA-7AEC-4D3F-BD69-7B38855185CC}" destId="{9EC16C61-D196-4B3F-9BFF-1B7B99886B5B}" srcOrd="5" destOrd="0" presId="urn:microsoft.com/office/officeart/2005/8/layout/default"/>
    <dgm:cxn modelId="{574ACCB5-B8B1-4711-B8F4-9CFC9B59B566}" type="presParOf" srcId="{E3CD5DFA-7AEC-4D3F-BD69-7B38855185CC}" destId="{13703E3B-1155-4D5D-A7E0-76F5A7B24C7C}" srcOrd="6" destOrd="0" presId="urn:microsoft.com/office/officeart/2005/8/layout/default"/>
    <dgm:cxn modelId="{1F11682B-C825-43C0-8DDC-21ACD4F069ED}" type="presParOf" srcId="{E3CD5DFA-7AEC-4D3F-BD69-7B38855185CC}" destId="{9DB3928A-059F-467C-AD26-9895D9E06521}" srcOrd="7" destOrd="0" presId="urn:microsoft.com/office/officeart/2005/8/layout/default"/>
    <dgm:cxn modelId="{009AEF57-6BC6-4552-A416-2D14ADE54347}" type="presParOf" srcId="{E3CD5DFA-7AEC-4D3F-BD69-7B38855185CC}" destId="{866501C1-B8E8-4819-9BD7-6A3A0694B54B}" srcOrd="8" destOrd="0" presId="urn:microsoft.com/office/officeart/2005/8/layout/default"/>
    <dgm:cxn modelId="{EA77C4EC-811D-44E7-98E0-2A8BB104E182}" type="presParOf" srcId="{E3CD5DFA-7AEC-4D3F-BD69-7B38855185CC}" destId="{FCDD0F48-2DC4-40B2-907A-87AC4D54A393}" srcOrd="9" destOrd="0" presId="urn:microsoft.com/office/officeart/2005/8/layout/default"/>
    <dgm:cxn modelId="{40AEC655-ACD4-4AED-A519-7AB9B749D68A}" type="presParOf" srcId="{E3CD5DFA-7AEC-4D3F-BD69-7B38855185CC}" destId="{E648EF03-CC46-453F-9430-2E3E4CEC6E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EDB341-2F47-498C-9B4F-05D6E738247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678F1B-263D-401E-BF15-4E0F36FA20A0}">
      <dgm:prSet phldrT="[Text]"/>
      <dgm:spPr/>
      <dgm:t>
        <a:bodyPr/>
        <a:lstStyle/>
        <a:p>
          <a:r>
            <a:rPr lang="en-US" dirty="0"/>
            <a:t>Community Leaders</a:t>
          </a:r>
        </a:p>
      </dgm:t>
    </dgm:pt>
    <dgm:pt modelId="{60417E5E-650E-4175-8044-99901D1BA1E0}" type="parTrans" cxnId="{903C5F7B-8B6C-42F6-AC01-943A738B13CC}">
      <dgm:prSet/>
      <dgm:spPr/>
      <dgm:t>
        <a:bodyPr/>
        <a:lstStyle/>
        <a:p>
          <a:endParaRPr lang="en-US"/>
        </a:p>
      </dgm:t>
    </dgm:pt>
    <dgm:pt modelId="{E4B86B2C-C552-49D4-81EA-97C74E050560}" type="sibTrans" cxnId="{903C5F7B-8B6C-42F6-AC01-943A738B13CC}">
      <dgm:prSet/>
      <dgm:spPr/>
      <dgm:t>
        <a:bodyPr/>
        <a:lstStyle/>
        <a:p>
          <a:endParaRPr lang="en-US"/>
        </a:p>
      </dgm:t>
    </dgm:pt>
    <dgm:pt modelId="{9EEC0FEC-2585-46CF-B104-0B5EB052AD1A}">
      <dgm:prSet phldrT="[Text]"/>
      <dgm:spPr/>
      <dgm:t>
        <a:bodyPr/>
        <a:lstStyle/>
        <a:p>
          <a:r>
            <a:rPr lang="en-US" dirty="0"/>
            <a:t>Local Patient Advocacy Groups</a:t>
          </a:r>
        </a:p>
      </dgm:t>
    </dgm:pt>
    <dgm:pt modelId="{B8B934DC-4D7B-453F-9A1B-6DAF2BFDE4D8}" type="parTrans" cxnId="{8629AEE7-FA93-480D-B488-0158C0B63872}">
      <dgm:prSet/>
      <dgm:spPr/>
      <dgm:t>
        <a:bodyPr/>
        <a:lstStyle/>
        <a:p>
          <a:endParaRPr lang="en-US"/>
        </a:p>
      </dgm:t>
    </dgm:pt>
    <dgm:pt modelId="{DB94CA61-652F-4C43-95B0-4E2D8F2DC109}" type="sibTrans" cxnId="{8629AEE7-FA93-480D-B488-0158C0B63872}">
      <dgm:prSet/>
      <dgm:spPr/>
      <dgm:t>
        <a:bodyPr/>
        <a:lstStyle/>
        <a:p>
          <a:endParaRPr lang="en-US"/>
        </a:p>
      </dgm:t>
    </dgm:pt>
    <dgm:pt modelId="{57ED5DEB-1056-4373-A2E4-7288F1B23B46}">
      <dgm:prSet phldrT="[Text]"/>
      <dgm:spPr/>
      <dgm:t>
        <a:bodyPr/>
        <a:lstStyle/>
        <a:p>
          <a:r>
            <a:rPr lang="en-US" dirty="0"/>
            <a:t>Local Homeless Shelter leadership</a:t>
          </a:r>
        </a:p>
      </dgm:t>
    </dgm:pt>
    <dgm:pt modelId="{7DE2BB01-27BA-444D-A5E5-1C3DCC241900}" type="parTrans" cxnId="{0A20A0C1-3501-4F96-BB78-FBBF73E89FC0}">
      <dgm:prSet/>
      <dgm:spPr/>
      <dgm:t>
        <a:bodyPr/>
        <a:lstStyle/>
        <a:p>
          <a:endParaRPr lang="en-US"/>
        </a:p>
      </dgm:t>
    </dgm:pt>
    <dgm:pt modelId="{084C8990-E5AD-4D4C-BDFF-90A9014D44D7}" type="sibTrans" cxnId="{0A20A0C1-3501-4F96-BB78-FBBF73E89FC0}">
      <dgm:prSet/>
      <dgm:spPr/>
      <dgm:t>
        <a:bodyPr/>
        <a:lstStyle/>
        <a:p>
          <a:endParaRPr lang="en-US"/>
        </a:p>
      </dgm:t>
    </dgm:pt>
    <dgm:pt modelId="{591EA0F0-599A-48BE-A93F-83A75892DC01}">
      <dgm:prSet phldrT="[Text]"/>
      <dgm:spPr/>
      <dgm:t>
        <a:bodyPr/>
        <a:lstStyle/>
        <a:p>
          <a:r>
            <a:rPr lang="en-US" dirty="0"/>
            <a:t>Nursing informatics leaders</a:t>
          </a:r>
        </a:p>
      </dgm:t>
    </dgm:pt>
    <dgm:pt modelId="{C72FD3DC-6BB7-47AA-B500-C7BED2724E4B}" type="parTrans" cxnId="{845EE0BD-9105-4EE8-91E7-E821E4A233E5}">
      <dgm:prSet/>
      <dgm:spPr/>
      <dgm:t>
        <a:bodyPr/>
        <a:lstStyle/>
        <a:p>
          <a:endParaRPr lang="en-US"/>
        </a:p>
      </dgm:t>
    </dgm:pt>
    <dgm:pt modelId="{87E28472-32B6-4A88-A35B-F4AE25908F90}" type="sibTrans" cxnId="{845EE0BD-9105-4EE8-91E7-E821E4A233E5}">
      <dgm:prSet/>
      <dgm:spPr/>
      <dgm:t>
        <a:bodyPr/>
        <a:lstStyle/>
        <a:p>
          <a:endParaRPr lang="en-US"/>
        </a:p>
      </dgm:t>
    </dgm:pt>
    <dgm:pt modelId="{C6FED768-954E-40C1-8F45-D6EE075B00C5}">
      <dgm:prSet phldrT="[Text]"/>
      <dgm:spPr/>
      <dgm:t>
        <a:bodyPr/>
        <a:lstStyle/>
        <a:p>
          <a:r>
            <a:rPr lang="en-US" dirty="0"/>
            <a:t>Local LTC/TCU Leadership</a:t>
          </a:r>
        </a:p>
      </dgm:t>
    </dgm:pt>
    <dgm:pt modelId="{047040C8-8F68-4D43-978C-CA4653448E75}" type="parTrans" cxnId="{72C32522-D4C2-4D98-92EB-ADF8A236DB6B}">
      <dgm:prSet/>
      <dgm:spPr/>
      <dgm:t>
        <a:bodyPr/>
        <a:lstStyle/>
        <a:p>
          <a:endParaRPr lang="en-US"/>
        </a:p>
      </dgm:t>
    </dgm:pt>
    <dgm:pt modelId="{BFAB8533-FBBF-4B3C-BC53-7DF79373B7D3}" type="sibTrans" cxnId="{72C32522-D4C2-4D98-92EB-ADF8A236DB6B}">
      <dgm:prSet/>
      <dgm:spPr/>
      <dgm:t>
        <a:bodyPr/>
        <a:lstStyle/>
        <a:p>
          <a:endParaRPr lang="en-US"/>
        </a:p>
      </dgm:t>
    </dgm:pt>
    <dgm:pt modelId="{3F5B6DE6-A851-417B-B2AD-7A17982583F7}">
      <dgm:prSet phldrT="[Text]"/>
      <dgm:spPr/>
      <dgm:t>
        <a:bodyPr/>
        <a:lstStyle/>
        <a:p>
          <a:r>
            <a:rPr lang="en-US" dirty="0"/>
            <a:t>Who Are we Missing????</a:t>
          </a:r>
        </a:p>
      </dgm:t>
    </dgm:pt>
    <dgm:pt modelId="{F943CF20-4142-487B-861B-AF3E3AD42AE9}" type="parTrans" cxnId="{11A09F57-1C00-425F-9BB7-3E643F9FE277}">
      <dgm:prSet/>
      <dgm:spPr/>
      <dgm:t>
        <a:bodyPr/>
        <a:lstStyle/>
        <a:p>
          <a:endParaRPr lang="en-US"/>
        </a:p>
      </dgm:t>
    </dgm:pt>
    <dgm:pt modelId="{1CA92D8B-4EB6-40E9-B87C-AAFA6C1A3D89}" type="sibTrans" cxnId="{11A09F57-1C00-425F-9BB7-3E643F9FE277}">
      <dgm:prSet/>
      <dgm:spPr/>
      <dgm:t>
        <a:bodyPr/>
        <a:lstStyle/>
        <a:p>
          <a:endParaRPr lang="en-US"/>
        </a:p>
      </dgm:t>
    </dgm:pt>
    <dgm:pt modelId="{AE212630-82F7-402D-957C-BE15C24853C1}" type="pres">
      <dgm:prSet presAssocID="{D3EDB341-2F47-498C-9B4F-05D6E7382472}" presName="diagram" presStyleCnt="0">
        <dgm:presLayoutVars>
          <dgm:dir/>
          <dgm:resizeHandles val="exact"/>
        </dgm:presLayoutVars>
      </dgm:prSet>
      <dgm:spPr/>
    </dgm:pt>
    <dgm:pt modelId="{914005C0-F716-4226-A062-A9B6F419B6FB}" type="pres">
      <dgm:prSet presAssocID="{37678F1B-263D-401E-BF15-4E0F36FA20A0}" presName="node" presStyleLbl="node1" presStyleIdx="0" presStyleCnt="6">
        <dgm:presLayoutVars>
          <dgm:bulletEnabled val="1"/>
        </dgm:presLayoutVars>
      </dgm:prSet>
      <dgm:spPr/>
    </dgm:pt>
    <dgm:pt modelId="{7616DABD-0927-4817-90DF-3CEE54985C76}" type="pres">
      <dgm:prSet presAssocID="{E4B86B2C-C552-49D4-81EA-97C74E050560}" presName="sibTrans" presStyleCnt="0"/>
      <dgm:spPr/>
    </dgm:pt>
    <dgm:pt modelId="{711B4ECD-D2DD-403B-9B73-E7B985BD27E5}" type="pres">
      <dgm:prSet presAssocID="{9EEC0FEC-2585-46CF-B104-0B5EB052AD1A}" presName="node" presStyleLbl="node1" presStyleIdx="1" presStyleCnt="6">
        <dgm:presLayoutVars>
          <dgm:bulletEnabled val="1"/>
        </dgm:presLayoutVars>
      </dgm:prSet>
      <dgm:spPr/>
    </dgm:pt>
    <dgm:pt modelId="{7AA6CDB4-B672-46F8-9A56-5A68F889A7C4}" type="pres">
      <dgm:prSet presAssocID="{DB94CA61-652F-4C43-95B0-4E2D8F2DC109}" presName="sibTrans" presStyleCnt="0"/>
      <dgm:spPr/>
    </dgm:pt>
    <dgm:pt modelId="{7C90D95A-D9C0-4385-893E-80FEFE3B0EA4}" type="pres">
      <dgm:prSet presAssocID="{57ED5DEB-1056-4373-A2E4-7288F1B23B46}" presName="node" presStyleLbl="node1" presStyleIdx="2" presStyleCnt="6">
        <dgm:presLayoutVars>
          <dgm:bulletEnabled val="1"/>
        </dgm:presLayoutVars>
      </dgm:prSet>
      <dgm:spPr/>
    </dgm:pt>
    <dgm:pt modelId="{64C7BF96-C619-4C69-9F6D-E8640DDFB97B}" type="pres">
      <dgm:prSet presAssocID="{084C8990-E5AD-4D4C-BDFF-90A9014D44D7}" presName="sibTrans" presStyleCnt="0"/>
      <dgm:spPr/>
    </dgm:pt>
    <dgm:pt modelId="{67A3AA25-FAB2-4A6C-A4F4-1D400E9519C9}" type="pres">
      <dgm:prSet presAssocID="{591EA0F0-599A-48BE-A93F-83A75892DC01}" presName="node" presStyleLbl="node1" presStyleIdx="3" presStyleCnt="6">
        <dgm:presLayoutVars>
          <dgm:bulletEnabled val="1"/>
        </dgm:presLayoutVars>
      </dgm:prSet>
      <dgm:spPr/>
    </dgm:pt>
    <dgm:pt modelId="{F5FF730C-F5C8-4450-B3B9-0BCD8599AE80}" type="pres">
      <dgm:prSet presAssocID="{87E28472-32B6-4A88-A35B-F4AE25908F90}" presName="sibTrans" presStyleCnt="0"/>
      <dgm:spPr/>
    </dgm:pt>
    <dgm:pt modelId="{29461B1E-2F91-4BD5-B741-1C8A1A16877A}" type="pres">
      <dgm:prSet presAssocID="{C6FED768-954E-40C1-8F45-D6EE075B00C5}" presName="node" presStyleLbl="node1" presStyleIdx="4" presStyleCnt="6">
        <dgm:presLayoutVars>
          <dgm:bulletEnabled val="1"/>
        </dgm:presLayoutVars>
      </dgm:prSet>
      <dgm:spPr/>
    </dgm:pt>
    <dgm:pt modelId="{3121CE63-57A7-4B63-82B1-F9BA104C8444}" type="pres">
      <dgm:prSet presAssocID="{BFAB8533-FBBF-4B3C-BC53-7DF79373B7D3}" presName="sibTrans" presStyleCnt="0"/>
      <dgm:spPr/>
    </dgm:pt>
    <dgm:pt modelId="{8CF244A2-9B11-4509-884B-E17B98B11C41}" type="pres">
      <dgm:prSet presAssocID="{3F5B6DE6-A851-417B-B2AD-7A17982583F7}" presName="node" presStyleLbl="node1" presStyleIdx="5" presStyleCnt="6">
        <dgm:presLayoutVars>
          <dgm:bulletEnabled val="1"/>
        </dgm:presLayoutVars>
      </dgm:prSet>
      <dgm:spPr/>
    </dgm:pt>
  </dgm:ptLst>
  <dgm:cxnLst>
    <dgm:cxn modelId="{DBC18221-BF31-4A2C-BAE6-4F2FE7D0BFD3}" type="presOf" srcId="{D3EDB341-2F47-498C-9B4F-05D6E7382472}" destId="{AE212630-82F7-402D-957C-BE15C24853C1}" srcOrd="0" destOrd="0" presId="urn:microsoft.com/office/officeart/2005/8/layout/default"/>
    <dgm:cxn modelId="{72C32522-D4C2-4D98-92EB-ADF8A236DB6B}" srcId="{D3EDB341-2F47-498C-9B4F-05D6E7382472}" destId="{C6FED768-954E-40C1-8F45-D6EE075B00C5}" srcOrd="4" destOrd="0" parTransId="{047040C8-8F68-4D43-978C-CA4653448E75}" sibTransId="{BFAB8533-FBBF-4B3C-BC53-7DF79373B7D3}"/>
    <dgm:cxn modelId="{2566AC3F-B307-4619-A9D2-BF6C5654EB7D}" type="presOf" srcId="{C6FED768-954E-40C1-8F45-D6EE075B00C5}" destId="{29461B1E-2F91-4BD5-B741-1C8A1A16877A}" srcOrd="0" destOrd="0" presId="urn:microsoft.com/office/officeart/2005/8/layout/default"/>
    <dgm:cxn modelId="{2AD3D343-5416-4BE0-98D4-8927DBAD2D25}" type="presOf" srcId="{57ED5DEB-1056-4373-A2E4-7288F1B23B46}" destId="{7C90D95A-D9C0-4385-893E-80FEFE3B0EA4}" srcOrd="0" destOrd="0" presId="urn:microsoft.com/office/officeart/2005/8/layout/default"/>
    <dgm:cxn modelId="{11A09F57-1C00-425F-9BB7-3E643F9FE277}" srcId="{D3EDB341-2F47-498C-9B4F-05D6E7382472}" destId="{3F5B6DE6-A851-417B-B2AD-7A17982583F7}" srcOrd="5" destOrd="0" parTransId="{F943CF20-4142-487B-861B-AF3E3AD42AE9}" sibTransId="{1CA92D8B-4EB6-40E9-B87C-AAFA6C1A3D89}"/>
    <dgm:cxn modelId="{903C5F7B-8B6C-42F6-AC01-943A738B13CC}" srcId="{D3EDB341-2F47-498C-9B4F-05D6E7382472}" destId="{37678F1B-263D-401E-BF15-4E0F36FA20A0}" srcOrd="0" destOrd="0" parTransId="{60417E5E-650E-4175-8044-99901D1BA1E0}" sibTransId="{E4B86B2C-C552-49D4-81EA-97C74E050560}"/>
    <dgm:cxn modelId="{AF291BAB-3512-41E6-88AC-02C23B4C6B6F}" type="presOf" srcId="{37678F1B-263D-401E-BF15-4E0F36FA20A0}" destId="{914005C0-F716-4226-A062-A9B6F419B6FB}" srcOrd="0" destOrd="0" presId="urn:microsoft.com/office/officeart/2005/8/layout/default"/>
    <dgm:cxn modelId="{B1F423BA-64AA-4A59-B88F-5D20AE67DD46}" type="presOf" srcId="{591EA0F0-599A-48BE-A93F-83A75892DC01}" destId="{67A3AA25-FAB2-4A6C-A4F4-1D400E9519C9}" srcOrd="0" destOrd="0" presId="urn:microsoft.com/office/officeart/2005/8/layout/default"/>
    <dgm:cxn modelId="{845EE0BD-9105-4EE8-91E7-E821E4A233E5}" srcId="{D3EDB341-2F47-498C-9B4F-05D6E7382472}" destId="{591EA0F0-599A-48BE-A93F-83A75892DC01}" srcOrd="3" destOrd="0" parTransId="{C72FD3DC-6BB7-47AA-B500-C7BED2724E4B}" sibTransId="{87E28472-32B6-4A88-A35B-F4AE25908F90}"/>
    <dgm:cxn modelId="{0A20A0C1-3501-4F96-BB78-FBBF73E89FC0}" srcId="{D3EDB341-2F47-498C-9B4F-05D6E7382472}" destId="{57ED5DEB-1056-4373-A2E4-7288F1B23B46}" srcOrd="2" destOrd="0" parTransId="{7DE2BB01-27BA-444D-A5E5-1C3DCC241900}" sibTransId="{084C8990-E5AD-4D4C-BDFF-90A9014D44D7}"/>
    <dgm:cxn modelId="{04E9F4DB-5E22-442F-A9DB-6913B83586E4}" type="presOf" srcId="{9EEC0FEC-2585-46CF-B104-0B5EB052AD1A}" destId="{711B4ECD-D2DD-403B-9B73-E7B985BD27E5}" srcOrd="0" destOrd="0" presId="urn:microsoft.com/office/officeart/2005/8/layout/default"/>
    <dgm:cxn modelId="{8DD341E1-5017-4247-95AB-0F156834003A}" type="presOf" srcId="{3F5B6DE6-A851-417B-B2AD-7A17982583F7}" destId="{8CF244A2-9B11-4509-884B-E17B98B11C41}" srcOrd="0" destOrd="0" presId="urn:microsoft.com/office/officeart/2005/8/layout/default"/>
    <dgm:cxn modelId="{8629AEE7-FA93-480D-B488-0158C0B63872}" srcId="{D3EDB341-2F47-498C-9B4F-05D6E7382472}" destId="{9EEC0FEC-2585-46CF-B104-0B5EB052AD1A}" srcOrd="1" destOrd="0" parTransId="{B8B934DC-4D7B-453F-9A1B-6DAF2BFDE4D8}" sibTransId="{DB94CA61-652F-4C43-95B0-4E2D8F2DC109}"/>
    <dgm:cxn modelId="{DFCA905D-A59C-48A1-B8B8-9EEB47DE9DDA}" type="presParOf" srcId="{AE212630-82F7-402D-957C-BE15C24853C1}" destId="{914005C0-F716-4226-A062-A9B6F419B6FB}" srcOrd="0" destOrd="0" presId="urn:microsoft.com/office/officeart/2005/8/layout/default"/>
    <dgm:cxn modelId="{BB3553B0-0FCA-4E8C-A078-CD3ECFD9D8A6}" type="presParOf" srcId="{AE212630-82F7-402D-957C-BE15C24853C1}" destId="{7616DABD-0927-4817-90DF-3CEE54985C76}" srcOrd="1" destOrd="0" presId="urn:microsoft.com/office/officeart/2005/8/layout/default"/>
    <dgm:cxn modelId="{0B46196F-9311-432A-8164-2803D9667AE7}" type="presParOf" srcId="{AE212630-82F7-402D-957C-BE15C24853C1}" destId="{711B4ECD-D2DD-403B-9B73-E7B985BD27E5}" srcOrd="2" destOrd="0" presId="urn:microsoft.com/office/officeart/2005/8/layout/default"/>
    <dgm:cxn modelId="{BD5990CB-DB31-4314-A4DE-5DDBD2DB4A4C}" type="presParOf" srcId="{AE212630-82F7-402D-957C-BE15C24853C1}" destId="{7AA6CDB4-B672-46F8-9A56-5A68F889A7C4}" srcOrd="3" destOrd="0" presId="urn:microsoft.com/office/officeart/2005/8/layout/default"/>
    <dgm:cxn modelId="{5C505706-CE0E-4F5A-9896-2E820C69E40C}" type="presParOf" srcId="{AE212630-82F7-402D-957C-BE15C24853C1}" destId="{7C90D95A-D9C0-4385-893E-80FEFE3B0EA4}" srcOrd="4" destOrd="0" presId="urn:microsoft.com/office/officeart/2005/8/layout/default"/>
    <dgm:cxn modelId="{69CD3382-F6C3-4ABF-BE77-42D05715636A}" type="presParOf" srcId="{AE212630-82F7-402D-957C-BE15C24853C1}" destId="{64C7BF96-C619-4C69-9F6D-E8640DDFB97B}" srcOrd="5" destOrd="0" presId="urn:microsoft.com/office/officeart/2005/8/layout/default"/>
    <dgm:cxn modelId="{8E2FBD15-0B6C-43D7-AE0A-C02F0762400B}" type="presParOf" srcId="{AE212630-82F7-402D-957C-BE15C24853C1}" destId="{67A3AA25-FAB2-4A6C-A4F4-1D400E9519C9}" srcOrd="6" destOrd="0" presId="urn:microsoft.com/office/officeart/2005/8/layout/default"/>
    <dgm:cxn modelId="{16968345-3FCB-45F2-9AB6-7D4F65106EDD}" type="presParOf" srcId="{AE212630-82F7-402D-957C-BE15C24853C1}" destId="{F5FF730C-F5C8-4450-B3B9-0BCD8599AE80}" srcOrd="7" destOrd="0" presId="urn:microsoft.com/office/officeart/2005/8/layout/default"/>
    <dgm:cxn modelId="{F2B2AB6B-041B-4240-A5C1-E77F9F614F32}" type="presParOf" srcId="{AE212630-82F7-402D-957C-BE15C24853C1}" destId="{29461B1E-2F91-4BD5-B741-1C8A1A16877A}" srcOrd="8" destOrd="0" presId="urn:microsoft.com/office/officeart/2005/8/layout/default"/>
    <dgm:cxn modelId="{A29B00F1-1A57-45D9-A4DF-8D474A1133FA}" type="presParOf" srcId="{AE212630-82F7-402D-957C-BE15C24853C1}" destId="{3121CE63-57A7-4B63-82B1-F9BA104C8444}" srcOrd="9" destOrd="0" presId="urn:microsoft.com/office/officeart/2005/8/layout/default"/>
    <dgm:cxn modelId="{D7FA96A0-92DC-4CEE-96A6-B7D9996F9296}" type="presParOf" srcId="{AE212630-82F7-402D-957C-BE15C24853C1}" destId="{8CF244A2-9B11-4509-884B-E17B98B11C41}"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975C3-99D8-45F3-A86F-94289810F187}"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F7A18EAD-B534-4926-82FA-AE766642E6DB}">
      <dgm:prSet phldrT="[Text]"/>
      <dgm:spPr/>
      <dgm:t>
        <a:bodyPr/>
        <a:lstStyle/>
        <a:p>
          <a:r>
            <a:rPr lang="en-US" dirty="0"/>
            <a:t>Patient @ the Center</a:t>
          </a:r>
        </a:p>
      </dgm:t>
    </dgm:pt>
    <dgm:pt modelId="{A35F6600-667C-4D68-B8B3-50392C374447}" type="parTrans" cxnId="{ED0A2F96-1E31-4285-ADDB-378F0C311F01}">
      <dgm:prSet/>
      <dgm:spPr/>
      <dgm:t>
        <a:bodyPr/>
        <a:lstStyle/>
        <a:p>
          <a:endParaRPr lang="en-US"/>
        </a:p>
      </dgm:t>
    </dgm:pt>
    <dgm:pt modelId="{8C65CCDF-9CFC-45EA-B84C-31F6C6547014}" type="sibTrans" cxnId="{ED0A2F96-1E31-4285-ADDB-378F0C311F01}">
      <dgm:prSet/>
      <dgm:spPr/>
      <dgm:t>
        <a:bodyPr/>
        <a:lstStyle/>
        <a:p>
          <a:endParaRPr lang="en-US"/>
        </a:p>
      </dgm:t>
    </dgm:pt>
    <dgm:pt modelId="{2FF2F7E5-1391-4D40-9966-53A536334186}">
      <dgm:prSet phldrT="[Text]"/>
      <dgm:spPr/>
      <dgm:t>
        <a:bodyPr/>
        <a:lstStyle/>
        <a:p>
          <a:r>
            <a:rPr lang="en-US" dirty="0"/>
            <a:t>Primary Care &amp; Community Care</a:t>
          </a:r>
        </a:p>
      </dgm:t>
    </dgm:pt>
    <dgm:pt modelId="{834A285E-C2B3-48A0-AFF3-7F64D0362DEE}" type="parTrans" cxnId="{40C7CDE1-1451-4771-8421-2ECBE3C5D288}">
      <dgm:prSet/>
      <dgm:spPr/>
      <dgm:t>
        <a:bodyPr/>
        <a:lstStyle/>
        <a:p>
          <a:endParaRPr lang="en-US"/>
        </a:p>
      </dgm:t>
    </dgm:pt>
    <dgm:pt modelId="{DD79D7CF-88AD-4EDA-AF8B-429E6CBE31F4}" type="sibTrans" cxnId="{40C7CDE1-1451-4771-8421-2ECBE3C5D288}">
      <dgm:prSet/>
      <dgm:spPr/>
      <dgm:t>
        <a:bodyPr/>
        <a:lstStyle/>
        <a:p>
          <a:endParaRPr lang="en-US"/>
        </a:p>
      </dgm:t>
    </dgm:pt>
    <dgm:pt modelId="{BE650406-8747-40D4-8E8A-C756D14EBF14}">
      <dgm:prSet phldrT="[Text]"/>
      <dgm:spPr/>
      <dgm:t>
        <a:bodyPr/>
        <a:lstStyle/>
        <a:p>
          <a:r>
            <a:rPr lang="en-US" dirty="0"/>
            <a:t>Care Coordination</a:t>
          </a:r>
        </a:p>
      </dgm:t>
    </dgm:pt>
    <dgm:pt modelId="{D59BEEE0-8874-4C96-8D66-4B8EE29B7427}" type="parTrans" cxnId="{3E66F252-9AEB-494D-854C-325D65C70594}">
      <dgm:prSet/>
      <dgm:spPr/>
      <dgm:t>
        <a:bodyPr/>
        <a:lstStyle/>
        <a:p>
          <a:endParaRPr lang="en-US"/>
        </a:p>
      </dgm:t>
    </dgm:pt>
    <dgm:pt modelId="{5BC803FC-25D0-4286-85BA-B6515EFB85FD}" type="sibTrans" cxnId="{3E66F252-9AEB-494D-854C-325D65C70594}">
      <dgm:prSet/>
      <dgm:spPr/>
      <dgm:t>
        <a:bodyPr/>
        <a:lstStyle/>
        <a:p>
          <a:endParaRPr lang="en-US"/>
        </a:p>
      </dgm:t>
    </dgm:pt>
    <dgm:pt modelId="{8EF9E9E1-89D6-406F-9C9E-94CC74D85B14}">
      <dgm:prSet phldrT="[Text]"/>
      <dgm:spPr/>
      <dgm:t>
        <a:bodyPr/>
        <a:lstStyle/>
        <a:p>
          <a:r>
            <a:rPr lang="en-US" dirty="0"/>
            <a:t>Social Services with Link to Public Health</a:t>
          </a:r>
        </a:p>
      </dgm:t>
    </dgm:pt>
    <dgm:pt modelId="{54AE7982-CE8A-411E-88FA-1B60F01B700B}" type="parTrans" cxnId="{A973BB18-2195-4498-9E8F-4F1C6E297675}">
      <dgm:prSet/>
      <dgm:spPr/>
      <dgm:t>
        <a:bodyPr/>
        <a:lstStyle/>
        <a:p>
          <a:endParaRPr lang="en-US"/>
        </a:p>
      </dgm:t>
    </dgm:pt>
    <dgm:pt modelId="{0ADAF91D-8866-4869-A40B-389C43552917}" type="sibTrans" cxnId="{A973BB18-2195-4498-9E8F-4F1C6E297675}">
      <dgm:prSet/>
      <dgm:spPr/>
      <dgm:t>
        <a:bodyPr/>
        <a:lstStyle/>
        <a:p>
          <a:endParaRPr lang="en-US"/>
        </a:p>
      </dgm:t>
    </dgm:pt>
    <dgm:pt modelId="{54F77C25-82D8-41E2-A3F0-3CF4B694AE20}">
      <dgm:prSet phldrT="[Text]"/>
      <dgm:spPr/>
      <dgm:t>
        <a:bodyPr/>
        <a:lstStyle/>
        <a:p>
          <a:r>
            <a:rPr lang="en-US" dirty="0"/>
            <a:t>Dentistry</a:t>
          </a:r>
        </a:p>
      </dgm:t>
    </dgm:pt>
    <dgm:pt modelId="{A19366EC-B95D-4F1E-BAA2-3551BC9BE9B2}" type="parTrans" cxnId="{3FDF62DC-441D-401F-8526-0C2D009571FB}">
      <dgm:prSet/>
      <dgm:spPr/>
      <dgm:t>
        <a:bodyPr/>
        <a:lstStyle/>
        <a:p>
          <a:endParaRPr lang="en-US"/>
        </a:p>
      </dgm:t>
    </dgm:pt>
    <dgm:pt modelId="{F4CD1AD5-4F2B-418A-92C7-4316BA9FA94A}" type="sibTrans" cxnId="{3FDF62DC-441D-401F-8526-0C2D009571FB}">
      <dgm:prSet/>
      <dgm:spPr/>
      <dgm:t>
        <a:bodyPr/>
        <a:lstStyle/>
        <a:p>
          <a:endParaRPr lang="en-US"/>
        </a:p>
      </dgm:t>
    </dgm:pt>
    <dgm:pt modelId="{89232701-D08E-4846-949F-8075B1191173}">
      <dgm:prSet phldrT="[Text]"/>
      <dgm:spPr/>
      <dgm:t>
        <a:bodyPr/>
        <a:lstStyle/>
        <a:p>
          <a:r>
            <a:rPr lang="en-US" dirty="0"/>
            <a:t>Mental health Care</a:t>
          </a:r>
        </a:p>
      </dgm:t>
    </dgm:pt>
    <dgm:pt modelId="{B44A4919-945A-4631-8A9C-7E59E955F27B}" type="parTrans" cxnId="{1B0E87B2-8558-45CE-A259-FBB3556F391F}">
      <dgm:prSet/>
      <dgm:spPr/>
      <dgm:t>
        <a:bodyPr/>
        <a:lstStyle/>
        <a:p>
          <a:endParaRPr lang="en-US"/>
        </a:p>
      </dgm:t>
    </dgm:pt>
    <dgm:pt modelId="{7A939C28-1AB7-4360-835C-2B6D3EAC50F3}" type="sibTrans" cxnId="{1B0E87B2-8558-45CE-A259-FBB3556F391F}">
      <dgm:prSet/>
      <dgm:spPr/>
      <dgm:t>
        <a:bodyPr/>
        <a:lstStyle/>
        <a:p>
          <a:endParaRPr lang="en-US"/>
        </a:p>
      </dgm:t>
    </dgm:pt>
    <dgm:pt modelId="{8AFCCA05-490C-423D-AD18-438F8E47C084}">
      <dgm:prSet phldrT="[Text]"/>
      <dgm:spPr/>
      <dgm:t>
        <a:bodyPr/>
        <a:lstStyle/>
        <a:p>
          <a:r>
            <a:rPr lang="en-US" dirty="0"/>
            <a:t>Group classes </a:t>
          </a:r>
        </a:p>
      </dgm:t>
    </dgm:pt>
    <dgm:pt modelId="{CEBEE44A-A0E4-41B2-8026-42E73DC8DF6F}" type="parTrans" cxnId="{0F33117E-8083-4A5A-8BE0-3188C87C88A5}">
      <dgm:prSet/>
      <dgm:spPr/>
      <dgm:t>
        <a:bodyPr/>
        <a:lstStyle/>
        <a:p>
          <a:endParaRPr lang="en-US"/>
        </a:p>
      </dgm:t>
    </dgm:pt>
    <dgm:pt modelId="{5F3410AE-0FAA-4358-B795-A41A5E7DD5CE}" type="sibTrans" cxnId="{0F33117E-8083-4A5A-8BE0-3188C87C88A5}">
      <dgm:prSet/>
      <dgm:spPr/>
      <dgm:t>
        <a:bodyPr/>
        <a:lstStyle/>
        <a:p>
          <a:endParaRPr lang="en-US"/>
        </a:p>
      </dgm:t>
    </dgm:pt>
    <dgm:pt modelId="{C650909C-4694-4A41-ABA3-BBCFA469D3FA}" type="pres">
      <dgm:prSet presAssocID="{E26975C3-99D8-45F3-A86F-94289810F187}" presName="Name0" presStyleCnt="0">
        <dgm:presLayoutVars>
          <dgm:chMax val="1"/>
          <dgm:chPref val="1"/>
          <dgm:dir/>
          <dgm:animOne val="branch"/>
          <dgm:animLvl val="lvl"/>
        </dgm:presLayoutVars>
      </dgm:prSet>
      <dgm:spPr/>
    </dgm:pt>
    <dgm:pt modelId="{CDA0C928-F230-4176-9FC1-FD5C0AAEA1DC}" type="pres">
      <dgm:prSet presAssocID="{F7A18EAD-B534-4926-82FA-AE766642E6DB}" presName="Parent" presStyleLbl="node0" presStyleIdx="0" presStyleCnt="1">
        <dgm:presLayoutVars>
          <dgm:chMax val="6"/>
          <dgm:chPref val="6"/>
        </dgm:presLayoutVars>
      </dgm:prSet>
      <dgm:spPr/>
    </dgm:pt>
    <dgm:pt modelId="{C82DC3B7-79EA-4C69-B534-37F455429C18}" type="pres">
      <dgm:prSet presAssocID="{2FF2F7E5-1391-4D40-9966-53A536334186}" presName="Accent1" presStyleCnt="0"/>
      <dgm:spPr/>
    </dgm:pt>
    <dgm:pt modelId="{B921F055-6796-4DBE-8B4E-E23DD4D759B5}" type="pres">
      <dgm:prSet presAssocID="{2FF2F7E5-1391-4D40-9966-53A536334186}" presName="Accent" presStyleLbl="bgShp" presStyleIdx="0" presStyleCnt="6"/>
      <dgm:spPr/>
    </dgm:pt>
    <dgm:pt modelId="{18EFECEB-B841-4648-8A2E-88EF4AE0D2AC}" type="pres">
      <dgm:prSet presAssocID="{2FF2F7E5-1391-4D40-9966-53A536334186}" presName="Child1" presStyleLbl="node1" presStyleIdx="0" presStyleCnt="6">
        <dgm:presLayoutVars>
          <dgm:chMax val="0"/>
          <dgm:chPref val="0"/>
          <dgm:bulletEnabled val="1"/>
        </dgm:presLayoutVars>
      </dgm:prSet>
      <dgm:spPr/>
    </dgm:pt>
    <dgm:pt modelId="{41B51BDD-DC91-478F-96EA-646898A2AF81}" type="pres">
      <dgm:prSet presAssocID="{BE650406-8747-40D4-8E8A-C756D14EBF14}" presName="Accent2" presStyleCnt="0"/>
      <dgm:spPr/>
    </dgm:pt>
    <dgm:pt modelId="{B22F87A7-524A-4F11-BFBB-A43AE0526548}" type="pres">
      <dgm:prSet presAssocID="{BE650406-8747-40D4-8E8A-C756D14EBF14}" presName="Accent" presStyleLbl="bgShp" presStyleIdx="1" presStyleCnt="6"/>
      <dgm:spPr/>
    </dgm:pt>
    <dgm:pt modelId="{0718D6F9-28D4-457F-898B-755EFD45B357}" type="pres">
      <dgm:prSet presAssocID="{BE650406-8747-40D4-8E8A-C756D14EBF14}" presName="Child2" presStyleLbl="node1" presStyleIdx="1" presStyleCnt="6" custLinFactNeighborX="-1881" custLinFactNeighborY="1298">
        <dgm:presLayoutVars>
          <dgm:chMax val="0"/>
          <dgm:chPref val="0"/>
          <dgm:bulletEnabled val="1"/>
        </dgm:presLayoutVars>
      </dgm:prSet>
      <dgm:spPr/>
    </dgm:pt>
    <dgm:pt modelId="{F22016E9-3F0E-4C09-905F-9AF41ECC6E66}" type="pres">
      <dgm:prSet presAssocID="{8EF9E9E1-89D6-406F-9C9E-94CC74D85B14}" presName="Accent3" presStyleCnt="0"/>
      <dgm:spPr/>
    </dgm:pt>
    <dgm:pt modelId="{A4E8396B-1C98-45F2-84BB-D7FBDDE6BF20}" type="pres">
      <dgm:prSet presAssocID="{8EF9E9E1-89D6-406F-9C9E-94CC74D85B14}" presName="Accent" presStyleLbl="bgShp" presStyleIdx="2" presStyleCnt="6"/>
      <dgm:spPr/>
    </dgm:pt>
    <dgm:pt modelId="{AE40E97A-D6AE-4670-8289-3B4D816F3379}" type="pres">
      <dgm:prSet presAssocID="{8EF9E9E1-89D6-406F-9C9E-94CC74D85B14}" presName="Child3" presStyleLbl="node1" presStyleIdx="2" presStyleCnt="6">
        <dgm:presLayoutVars>
          <dgm:chMax val="0"/>
          <dgm:chPref val="0"/>
          <dgm:bulletEnabled val="1"/>
        </dgm:presLayoutVars>
      </dgm:prSet>
      <dgm:spPr/>
    </dgm:pt>
    <dgm:pt modelId="{3E6816D8-8D38-433C-B612-8C8EA580FD55}" type="pres">
      <dgm:prSet presAssocID="{54F77C25-82D8-41E2-A3F0-3CF4B694AE20}" presName="Accent4" presStyleCnt="0"/>
      <dgm:spPr/>
    </dgm:pt>
    <dgm:pt modelId="{829DA046-FB3C-4703-BF13-96F4A3E7424A}" type="pres">
      <dgm:prSet presAssocID="{54F77C25-82D8-41E2-A3F0-3CF4B694AE20}" presName="Accent" presStyleLbl="bgShp" presStyleIdx="3" presStyleCnt="6"/>
      <dgm:spPr/>
    </dgm:pt>
    <dgm:pt modelId="{3E1B6B36-50EF-4349-A915-012DCE173505}" type="pres">
      <dgm:prSet presAssocID="{54F77C25-82D8-41E2-A3F0-3CF4B694AE20}" presName="Child4" presStyleLbl="node1" presStyleIdx="3" presStyleCnt="6">
        <dgm:presLayoutVars>
          <dgm:chMax val="0"/>
          <dgm:chPref val="0"/>
          <dgm:bulletEnabled val="1"/>
        </dgm:presLayoutVars>
      </dgm:prSet>
      <dgm:spPr/>
    </dgm:pt>
    <dgm:pt modelId="{BB008E24-8EC6-4459-9FCF-A239B319E24A}" type="pres">
      <dgm:prSet presAssocID="{89232701-D08E-4846-949F-8075B1191173}" presName="Accent5" presStyleCnt="0"/>
      <dgm:spPr/>
    </dgm:pt>
    <dgm:pt modelId="{49EB16FB-AA78-4CD8-8D8D-FB47B2E679C8}" type="pres">
      <dgm:prSet presAssocID="{89232701-D08E-4846-949F-8075B1191173}" presName="Accent" presStyleLbl="bgShp" presStyleIdx="4" presStyleCnt="6"/>
      <dgm:spPr/>
    </dgm:pt>
    <dgm:pt modelId="{BF84EE84-1CA9-49DE-B485-1C99EB66B081}" type="pres">
      <dgm:prSet presAssocID="{89232701-D08E-4846-949F-8075B1191173}" presName="Child5" presStyleLbl="node1" presStyleIdx="4" presStyleCnt="6">
        <dgm:presLayoutVars>
          <dgm:chMax val="0"/>
          <dgm:chPref val="0"/>
          <dgm:bulletEnabled val="1"/>
        </dgm:presLayoutVars>
      </dgm:prSet>
      <dgm:spPr/>
    </dgm:pt>
    <dgm:pt modelId="{9A66749F-1923-4880-AF10-B25A049D02A4}" type="pres">
      <dgm:prSet presAssocID="{8AFCCA05-490C-423D-AD18-438F8E47C084}" presName="Accent6" presStyleCnt="0"/>
      <dgm:spPr/>
    </dgm:pt>
    <dgm:pt modelId="{6B6BDAAE-0437-41F1-850B-D894217337ED}" type="pres">
      <dgm:prSet presAssocID="{8AFCCA05-490C-423D-AD18-438F8E47C084}" presName="Accent" presStyleLbl="bgShp" presStyleIdx="5" presStyleCnt="6"/>
      <dgm:spPr/>
    </dgm:pt>
    <dgm:pt modelId="{29337E9F-34E6-4A65-AA43-57262E2656AC}" type="pres">
      <dgm:prSet presAssocID="{8AFCCA05-490C-423D-AD18-438F8E47C084}" presName="Child6" presStyleLbl="node1" presStyleIdx="5" presStyleCnt="6">
        <dgm:presLayoutVars>
          <dgm:chMax val="0"/>
          <dgm:chPref val="0"/>
          <dgm:bulletEnabled val="1"/>
        </dgm:presLayoutVars>
      </dgm:prSet>
      <dgm:spPr/>
    </dgm:pt>
  </dgm:ptLst>
  <dgm:cxnLst>
    <dgm:cxn modelId="{A973BB18-2195-4498-9E8F-4F1C6E297675}" srcId="{F7A18EAD-B534-4926-82FA-AE766642E6DB}" destId="{8EF9E9E1-89D6-406F-9C9E-94CC74D85B14}" srcOrd="2" destOrd="0" parTransId="{54AE7982-CE8A-411E-88FA-1B60F01B700B}" sibTransId="{0ADAF91D-8866-4869-A40B-389C43552917}"/>
    <dgm:cxn modelId="{CE19D123-411D-4DBB-9FB8-A67136C95818}" type="presOf" srcId="{89232701-D08E-4846-949F-8075B1191173}" destId="{BF84EE84-1CA9-49DE-B485-1C99EB66B081}" srcOrd="0" destOrd="0" presId="urn:microsoft.com/office/officeart/2011/layout/HexagonRadial"/>
    <dgm:cxn modelId="{AC7A6F25-19F8-429E-A647-6898936D4F7D}" type="presOf" srcId="{F7A18EAD-B534-4926-82FA-AE766642E6DB}" destId="{CDA0C928-F230-4176-9FC1-FD5C0AAEA1DC}" srcOrd="0" destOrd="0" presId="urn:microsoft.com/office/officeart/2011/layout/HexagonRadial"/>
    <dgm:cxn modelId="{2CF19143-D914-4A25-B690-4A1E716DCE1D}" type="presOf" srcId="{E26975C3-99D8-45F3-A86F-94289810F187}" destId="{C650909C-4694-4A41-ABA3-BBCFA469D3FA}" srcOrd="0" destOrd="0" presId="urn:microsoft.com/office/officeart/2011/layout/HexagonRadial"/>
    <dgm:cxn modelId="{3E66F252-9AEB-494D-854C-325D65C70594}" srcId="{F7A18EAD-B534-4926-82FA-AE766642E6DB}" destId="{BE650406-8747-40D4-8E8A-C756D14EBF14}" srcOrd="1" destOrd="0" parTransId="{D59BEEE0-8874-4C96-8D66-4B8EE29B7427}" sibTransId="{5BC803FC-25D0-4286-85BA-B6515EFB85FD}"/>
    <dgm:cxn modelId="{B77C4F55-AC79-46B1-8B95-13B0F6E05465}" type="presOf" srcId="{2FF2F7E5-1391-4D40-9966-53A536334186}" destId="{18EFECEB-B841-4648-8A2E-88EF4AE0D2AC}" srcOrd="0" destOrd="0" presId="urn:microsoft.com/office/officeart/2011/layout/HexagonRadial"/>
    <dgm:cxn modelId="{0F33117E-8083-4A5A-8BE0-3188C87C88A5}" srcId="{F7A18EAD-B534-4926-82FA-AE766642E6DB}" destId="{8AFCCA05-490C-423D-AD18-438F8E47C084}" srcOrd="5" destOrd="0" parTransId="{CEBEE44A-A0E4-41B2-8026-42E73DC8DF6F}" sibTransId="{5F3410AE-0FAA-4358-B795-A41A5E7DD5CE}"/>
    <dgm:cxn modelId="{2B92707E-6380-4343-BF85-192BC8484B42}" type="presOf" srcId="{54F77C25-82D8-41E2-A3F0-3CF4B694AE20}" destId="{3E1B6B36-50EF-4349-A915-012DCE173505}" srcOrd="0" destOrd="0" presId="urn:microsoft.com/office/officeart/2011/layout/HexagonRadial"/>
    <dgm:cxn modelId="{D8A4D57F-8102-4FE9-A198-0A710BD50912}" type="presOf" srcId="{8AFCCA05-490C-423D-AD18-438F8E47C084}" destId="{29337E9F-34E6-4A65-AA43-57262E2656AC}" srcOrd="0" destOrd="0" presId="urn:microsoft.com/office/officeart/2011/layout/HexagonRadial"/>
    <dgm:cxn modelId="{ED0A2F96-1E31-4285-ADDB-378F0C311F01}" srcId="{E26975C3-99D8-45F3-A86F-94289810F187}" destId="{F7A18EAD-B534-4926-82FA-AE766642E6DB}" srcOrd="0" destOrd="0" parTransId="{A35F6600-667C-4D68-B8B3-50392C374447}" sibTransId="{8C65CCDF-9CFC-45EA-B84C-31F6C6547014}"/>
    <dgm:cxn modelId="{1B0E87B2-8558-45CE-A259-FBB3556F391F}" srcId="{F7A18EAD-B534-4926-82FA-AE766642E6DB}" destId="{89232701-D08E-4846-949F-8075B1191173}" srcOrd="4" destOrd="0" parTransId="{B44A4919-945A-4631-8A9C-7E59E955F27B}" sibTransId="{7A939C28-1AB7-4360-835C-2B6D3EAC50F3}"/>
    <dgm:cxn modelId="{C35C19CE-F9E0-4DBB-98D1-74F78428AA94}" type="presOf" srcId="{8EF9E9E1-89D6-406F-9C9E-94CC74D85B14}" destId="{AE40E97A-D6AE-4670-8289-3B4D816F3379}" srcOrd="0" destOrd="0" presId="urn:microsoft.com/office/officeart/2011/layout/HexagonRadial"/>
    <dgm:cxn modelId="{3FDF62DC-441D-401F-8526-0C2D009571FB}" srcId="{F7A18EAD-B534-4926-82FA-AE766642E6DB}" destId="{54F77C25-82D8-41E2-A3F0-3CF4B694AE20}" srcOrd="3" destOrd="0" parTransId="{A19366EC-B95D-4F1E-BAA2-3551BC9BE9B2}" sibTransId="{F4CD1AD5-4F2B-418A-92C7-4316BA9FA94A}"/>
    <dgm:cxn modelId="{40C7CDE1-1451-4771-8421-2ECBE3C5D288}" srcId="{F7A18EAD-B534-4926-82FA-AE766642E6DB}" destId="{2FF2F7E5-1391-4D40-9966-53A536334186}" srcOrd="0" destOrd="0" parTransId="{834A285E-C2B3-48A0-AFF3-7F64D0362DEE}" sibTransId="{DD79D7CF-88AD-4EDA-AF8B-429E6CBE31F4}"/>
    <dgm:cxn modelId="{6BC833EA-B0E5-41F9-A8E1-02AD0C4C73CD}" type="presOf" srcId="{BE650406-8747-40D4-8E8A-C756D14EBF14}" destId="{0718D6F9-28D4-457F-898B-755EFD45B357}" srcOrd="0" destOrd="0" presId="urn:microsoft.com/office/officeart/2011/layout/HexagonRadial"/>
    <dgm:cxn modelId="{DD6B6CCB-EEA0-4766-AA19-F33317DC951B}" type="presParOf" srcId="{C650909C-4694-4A41-ABA3-BBCFA469D3FA}" destId="{CDA0C928-F230-4176-9FC1-FD5C0AAEA1DC}" srcOrd="0" destOrd="0" presId="urn:microsoft.com/office/officeart/2011/layout/HexagonRadial"/>
    <dgm:cxn modelId="{66ACA6CE-D2AC-47BB-99EE-7170A4D56E7F}" type="presParOf" srcId="{C650909C-4694-4A41-ABA3-BBCFA469D3FA}" destId="{C82DC3B7-79EA-4C69-B534-37F455429C18}" srcOrd="1" destOrd="0" presId="urn:microsoft.com/office/officeart/2011/layout/HexagonRadial"/>
    <dgm:cxn modelId="{117673B8-299E-4E1A-BCD0-DC269B19FE7E}" type="presParOf" srcId="{C82DC3B7-79EA-4C69-B534-37F455429C18}" destId="{B921F055-6796-4DBE-8B4E-E23DD4D759B5}" srcOrd="0" destOrd="0" presId="urn:microsoft.com/office/officeart/2011/layout/HexagonRadial"/>
    <dgm:cxn modelId="{EF8EF651-1285-4498-B8A7-8EAB9A83F7D9}" type="presParOf" srcId="{C650909C-4694-4A41-ABA3-BBCFA469D3FA}" destId="{18EFECEB-B841-4648-8A2E-88EF4AE0D2AC}" srcOrd="2" destOrd="0" presId="urn:microsoft.com/office/officeart/2011/layout/HexagonRadial"/>
    <dgm:cxn modelId="{6FE7A05B-042C-44ED-BE9C-1750FFFD36A3}" type="presParOf" srcId="{C650909C-4694-4A41-ABA3-BBCFA469D3FA}" destId="{41B51BDD-DC91-478F-96EA-646898A2AF81}" srcOrd="3" destOrd="0" presId="urn:microsoft.com/office/officeart/2011/layout/HexagonRadial"/>
    <dgm:cxn modelId="{10D914FC-E690-4D0F-8505-C90EAB45C753}" type="presParOf" srcId="{41B51BDD-DC91-478F-96EA-646898A2AF81}" destId="{B22F87A7-524A-4F11-BFBB-A43AE0526548}" srcOrd="0" destOrd="0" presId="urn:microsoft.com/office/officeart/2011/layout/HexagonRadial"/>
    <dgm:cxn modelId="{C21B7F44-A161-4E27-9FAC-0F6FB8F6C66C}" type="presParOf" srcId="{C650909C-4694-4A41-ABA3-BBCFA469D3FA}" destId="{0718D6F9-28D4-457F-898B-755EFD45B357}" srcOrd="4" destOrd="0" presId="urn:microsoft.com/office/officeart/2011/layout/HexagonRadial"/>
    <dgm:cxn modelId="{C9E963C9-49DA-41A3-92CE-C79C42FE124B}" type="presParOf" srcId="{C650909C-4694-4A41-ABA3-BBCFA469D3FA}" destId="{F22016E9-3F0E-4C09-905F-9AF41ECC6E66}" srcOrd="5" destOrd="0" presId="urn:microsoft.com/office/officeart/2011/layout/HexagonRadial"/>
    <dgm:cxn modelId="{9E038097-083D-4732-88C2-90E88111ACFB}" type="presParOf" srcId="{F22016E9-3F0E-4C09-905F-9AF41ECC6E66}" destId="{A4E8396B-1C98-45F2-84BB-D7FBDDE6BF20}" srcOrd="0" destOrd="0" presId="urn:microsoft.com/office/officeart/2011/layout/HexagonRadial"/>
    <dgm:cxn modelId="{1CBDC26F-D260-4D8A-966F-D09F4BB89F85}" type="presParOf" srcId="{C650909C-4694-4A41-ABA3-BBCFA469D3FA}" destId="{AE40E97A-D6AE-4670-8289-3B4D816F3379}" srcOrd="6" destOrd="0" presId="urn:microsoft.com/office/officeart/2011/layout/HexagonRadial"/>
    <dgm:cxn modelId="{3C078186-C25D-4BC4-B85E-EE7E8D05A5C2}" type="presParOf" srcId="{C650909C-4694-4A41-ABA3-BBCFA469D3FA}" destId="{3E6816D8-8D38-433C-B612-8C8EA580FD55}" srcOrd="7" destOrd="0" presId="urn:microsoft.com/office/officeart/2011/layout/HexagonRadial"/>
    <dgm:cxn modelId="{9A93B5CF-9571-4371-84EF-01A8CE17FE76}" type="presParOf" srcId="{3E6816D8-8D38-433C-B612-8C8EA580FD55}" destId="{829DA046-FB3C-4703-BF13-96F4A3E7424A}" srcOrd="0" destOrd="0" presId="urn:microsoft.com/office/officeart/2011/layout/HexagonRadial"/>
    <dgm:cxn modelId="{E57A6821-DC9D-4E7E-A324-6F6EDC59E72E}" type="presParOf" srcId="{C650909C-4694-4A41-ABA3-BBCFA469D3FA}" destId="{3E1B6B36-50EF-4349-A915-012DCE173505}" srcOrd="8" destOrd="0" presId="urn:microsoft.com/office/officeart/2011/layout/HexagonRadial"/>
    <dgm:cxn modelId="{492E6D59-2051-40C5-AF03-831AE633CF03}" type="presParOf" srcId="{C650909C-4694-4A41-ABA3-BBCFA469D3FA}" destId="{BB008E24-8EC6-4459-9FCF-A239B319E24A}" srcOrd="9" destOrd="0" presId="urn:microsoft.com/office/officeart/2011/layout/HexagonRadial"/>
    <dgm:cxn modelId="{8A8FCA21-5C2C-4AAC-9B87-C190FC45FC31}" type="presParOf" srcId="{BB008E24-8EC6-4459-9FCF-A239B319E24A}" destId="{49EB16FB-AA78-4CD8-8D8D-FB47B2E679C8}" srcOrd="0" destOrd="0" presId="urn:microsoft.com/office/officeart/2011/layout/HexagonRadial"/>
    <dgm:cxn modelId="{057D8745-592A-4C8F-A7B9-4B0CA1753872}" type="presParOf" srcId="{C650909C-4694-4A41-ABA3-BBCFA469D3FA}" destId="{BF84EE84-1CA9-49DE-B485-1C99EB66B081}" srcOrd="10" destOrd="0" presId="urn:microsoft.com/office/officeart/2011/layout/HexagonRadial"/>
    <dgm:cxn modelId="{AB1B0529-0A97-44F7-B9D4-6CA821136B94}" type="presParOf" srcId="{C650909C-4694-4A41-ABA3-BBCFA469D3FA}" destId="{9A66749F-1923-4880-AF10-B25A049D02A4}" srcOrd="11" destOrd="0" presId="urn:microsoft.com/office/officeart/2011/layout/HexagonRadial"/>
    <dgm:cxn modelId="{2EF26410-7F0D-4B29-98DB-D2F8F49A3FE3}" type="presParOf" srcId="{9A66749F-1923-4880-AF10-B25A049D02A4}" destId="{6B6BDAAE-0437-41F1-850B-D894217337ED}" srcOrd="0" destOrd="0" presId="urn:microsoft.com/office/officeart/2011/layout/HexagonRadial"/>
    <dgm:cxn modelId="{E220BE8B-78EB-41B6-BF16-411C7BD3B88B}" type="presParOf" srcId="{C650909C-4694-4A41-ABA3-BBCFA469D3FA}" destId="{29337E9F-34E6-4A65-AA43-57262E2656A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D658C8-4736-46A3-BC0B-2D046FF32BE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EB027D3-4E91-4A2A-95C5-0F387C82E3F8}">
      <dgm:prSet/>
      <dgm:spPr/>
      <dgm:t>
        <a:bodyPr/>
        <a:lstStyle/>
        <a:p>
          <a:pPr>
            <a:lnSpc>
              <a:spcPct val="100000"/>
            </a:lnSpc>
            <a:defRPr cap="all"/>
          </a:pPr>
          <a:r>
            <a:rPr lang="en-US" b="0" i="0"/>
            <a:t>Scope of Practice</a:t>
          </a:r>
          <a:endParaRPr lang="en-US"/>
        </a:p>
      </dgm:t>
    </dgm:pt>
    <dgm:pt modelId="{98B78334-71FB-4B9D-9A99-2B46C2FCC81A}" type="parTrans" cxnId="{E3F72C1E-13CA-48C5-B8BC-023EAD9707B7}">
      <dgm:prSet/>
      <dgm:spPr/>
      <dgm:t>
        <a:bodyPr/>
        <a:lstStyle/>
        <a:p>
          <a:endParaRPr lang="en-US"/>
        </a:p>
      </dgm:t>
    </dgm:pt>
    <dgm:pt modelId="{292C68C1-D506-4FFE-86C2-704BC696FD7D}" type="sibTrans" cxnId="{E3F72C1E-13CA-48C5-B8BC-023EAD9707B7}">
      <dgm:prSet/>
      <dgm:spPr/>
      <dgm:t>
        <a:bodyPr/>
        <a:lstStyle/>
        <a:p>
          <a:endParaRPr lang="en-US"/>
        </a:p>
      </dgm:t>
    </dgm:pt>
    <dgm:pt modelId="{469DC5B1-02E0-45B8-A624-45F9BADC64C0}">
      <dgm:prSet/>
      <dgm:spPr/>
      <dgm:t>
        <a:bodyPr/>
        <a:lstStyle/>
        <a:p>
          <a:pPr>
            <a:lnSpc>
              <a:spcPct val="100000"/>
            </a:lnSpc>
            <a:defRPr cap="all"/>
          </a:pPr>
          <a:r>
            <a:rPr lang="en-US" b="0" i="0"/>
            <a:t>Physicians and their Lobbyists</a:t>
          </a:r>
          <a:endParaRPr lang="en-US"/>
        </a:p>
      </dgm:t>
    </dgm:pt>
    <dgm:pt modelId="{00B1730F-7262-468E-AC92-28D2701E8F0D}" type="parTrans" cxnId="{20DCFC3E-35ED-49D9-861C-192C9A1429F9}">
      <dgm:prSet/>
      <dgm:spPr/>
      <dgm:t>
        <a:bodyPr/>
        <a:lstStyle/>
        <a:p>
          <a:endParaRPr lang="en-US"/>
        </a:p>
      </dgm:t>
    </dgm:pt>
    <dgm:pt modelId="{7450D6A2-6387-4D06-8CC5-57D9D8E4C83E}" type="sibTrans" cxnId="{20DCFC3E-35ED-49D9-861C-192C9A1429F9}">
      <dgm:prSet/>
      <dgm:spPr/>
      <dgm:t>
        <a:bodyPr/>
        <a:lstStyle/>
        <a:p>
          <a:endParaRPr lang="en-US"/>
        </a:p>
      </dgm:t>
    </dgm:pt>
    <dgm:pt modelId="{928AC130-AC35-4E92-A001-5B493BF2B771}">
      <dgm:prSet/>
      <dgm:spPr/>
      <dgm:t>
        <a:bodyPr/>
        <a:lstStyle/>
        <a:p>
          <a:pPr>
            <a:lnSpc>
              <a:spcPct val="100000"/>
            </a:lnSpc>
            <a:defRPr cap="all"/>
          </a:pPr>
          <a:r>
            <a:rPr lang="en-US" b="0" i="0"/>
            <a:t>Payors (public and private)</a:t>
          </a:r>
          <a:endParaRPr lang="en-US"/>
        </a:p>
      </dgm:t>
    </dgm:pt>
    <dgm:pt modelId="{436AD809-0EBD-4D16-AFC0-81C802DE931B}" type="parTrans" cxnId="{FFB83CC6-937F-4C9A-9E0E-B3017CEF8652}">
      <dgm:prSet/>
      <dgm:spPr/>
      <dgm:t>
        <a:bodyPr/>
        <a:lstStyle/>
        <a:p>
          <a:endParaRPr lang="en-US"/>
        </a:p>
      </dgm:t>
    </dgm:pt>
    <dgm:pt modelId="{0F2AD06B-D902-4463-9CC1-60536F500899}" type="sibTrans" cxnId="{FFB83CC6-937F-4C9A-9E0E-B3017CEF8652}">
      <dgm:prSet/>
      <dgm:spPr/>
      <dgm:t>
        <a:bodyPr/>
        <a:lstStyle/>
        <a:p>
          <a:endParaRPr lang="en-US"/>
        </a:p>
      </dgm:t>
    </dgm:pt>
    <dgm:pt modelId="{03D87EAA-12C0-4A3D-AB8F-2991722AEA62}">
      <dgm:prSet/>
      <dgm:spPr/>
      <dgm:t>
        <a:bodyPr/>
        <a:lstStyle/>
        <a:p>
          <a:pPr>
            <a:lnSpc>
              <a:spcPct val="100000"/>
            </a:lnSpc>
            <a:defRPr cap="all"/>
          </a:pPr>
          <a:r>
            <a:rPr lang="en-US" b="0" i="0"/>
            <a:t>Public Trust and Support</a:t>
          </a:r>
          <a:endParaRPr lang="en-US"/>
        </a:p>
      </dgm:t>
    </dgm:pt>
    <dgm:pt modelId="{144EE1F3-E733-4F55-9AF0-9E910BB65372}" type="parTrans" cxnId="{6AE27D39-AB7A-41FA-B00A-71B2FD4808D3}">
      <dgm:prSet/>
      <dgm:spPr/>
      <dgm:t>
        <a:bodyPr/>
        <a:lstStyle/>
        <a:p>
          <a:endParaRPr lang="en-US"/>
        </a:p>
      </dgm:t>
    </dgm:pt>
    <dgm:pt modelId="{2A87B186-0A89-4520-9FE3-A02879666447}" type="sibTrans" cxnId="{6AE27D39-AB7A-41FA-B00A-71B2FD4808D3}">
      <dgm:prSet/>
      <dgm:spPr/>
      <dgm:t>
        <a:bodyPr/>
        <a:lstStyle/>
        <a:p>
          <a:endParaRPr lang="en-US"/>
        </a:p>
      </dgm:t>
    </dgm:pt>
    <dgm:pt modelId="{D35B5FCB-549B-440E-9181-5B2F8FD89920}">
      <dgm:prSet/>
      <dgm:spPr/>
      <dgm:t>
        <a:bodyPr/>
        <a:lstStyle/>
        <a:p>
          <a:pPr>
            <a:lnSpc>
              <a:spcPct val="100000"/>
            </a:lnSpc>
            <a:defRPr cap="all"/>
          </a:pPr>
          <a:r>
            <a:rPr lang="en-US" b="0" i="0"/>
            <a:t>Local Hospital Systems</a:t>
          </a:r>
          <a:endParaRPr lang="en-US"/>
        </a:p>
      </dgm:t>
    </dgm:pt>
    <dgm:pt modelId="{7D3633A0-AE07-41A4-87F6-03602F4A0F01}" type="parTrans" cxnId="{12394B5E-8912-4A93-9346-57B7852D5CC0}">
      <dgm:prSet/>
      <dgm:spPr/>
      <dgm:t>
        <a:bodyPr/>
        <a:lstStyle/>
        <a:p>
          <a:endParaRPr lang="en-US"/>
        </a:p>
      </dgm:t>
    </dgm:pt>
    <dgm:pt modelId="{D4044AD0-FE2B-4C80-99E7-A13ABCD1CB9A}" type="sibTrans" cxnId="{12394B5E-8912-4A93-9346-57B7852D5CC0}">
      <dgm:prSet/>
      <dgm:spPr/>
      <dgm:t>
        <a:bodyPr/>
        <a:lstStyle/>
        <a:p>
          <a:endParaRPr lang="en-US"/>
        </a:p>
      </dgm:t>
    </dgm:pt>
    <dgm:pt modelId="{1ECBBBDE-EA6C-4BCD-9D6C-4FA3A406EE8D}">
      <dgm:prSet/>
      <dgm:spPr/>
      <dgm:t>
        <a:bodyPr/>
        <a:lstStyle/>
        <a:p>
          <a:pPr>
            <a:lnSpc>
              <a:spcPct val="100000"/>
            </a:lnSpc>
            <a:defRPr cap="all"/>
          </a:pPr>
          <a:r>
            <a:rPr lang="en-US" b="0" i="0"/>
            <a:t>Local Home Care Agencies</a:t>
          </a:r>
          <a:endParaRPr lang="en-US"/>
        </a:p>
      </dgm:t>
    </dgm:pt>
    <dgm:pt modelId="{3732F16F-B3A1-40F9-97BC-A746579973B2}" type="parTrans" cxnId="{EA1A8403-3D21-47BA-8B3B-DF69AFDBA2E1}">
      <dgm:prSet/>
      <dgm:spPr/>
      <dgm:t>
        <a:bodyPr/>
        <a:lstStyle/>
        <a:p>
          <a:endParaRPr lang="en-US"/>
        </a:p>
      </dgm:t>
    </dgm:pt>
    <dgm:pt modelId="{0E1AA8B0-FAAD-4182-A1BF-FCEC69D7F386}" type="sibTrans" cxnId="{EA1A8403-3D21-47BA-8B3B-DF69AFDBA2E1}">
      <dgm:prSet/>
      <dgm:spPr/>
      <dgm:t>
        <a:bodyPr/>
        <a:lstStyle/>
        <a:p>
          <a:endParaRPr lang="en-US"/>
        </a:p>
      </dgm:t>
    </dgm:pt>
    <dgm:pt modelId="{955931CE-68E0-4D2F-997A-652ADF3CC066}" type="pres">
      <dgm:prSet presAssocID="{46D658C8-4736-46A3-BC0B-2D046FF32BE8}" presName="root" presStyleCnt="0">
        <dgm:presLayoutVars>
          <dgm:dir/>
          <dgm:resizeHandles val="exact"/>
        </dgm:presLayoutVars>
      </dgm:prSet>
      <dgm:spPr/>
    </dgm:pt>
    <dgm:pt modelId="{B78F815B-38F0-488D-A1C2-5FA3E2E71E5D}" type="pres">
      <dgm:prSet presAssocID="{8EB027D3-4E91-4A2A-95C5-0F387C82E3F8}" presName="compNode" presStyleCnt="0"/>
      <dgm:spPr/>
    </dgm:pt>
    <dgm:pt modelId="{DE09C136-8024-425F-8561-0AF8F8ED3D43}" type="pres">
      <dgm:prSet presAssocID="{8EB027D3-4E91-4A2A-95C5-0F387C82E3F8}" presName="iconBgRect" presStyleLbl="bgShp" presStyleIdx="0" presStyleCnt="6"/>
      <dgm:spPr/>
    </dgm:pt>
    <dgm:pt modelId="{1C44E007-22DB-4223-9F72-4DCECD140EA5}" type="pres">
      <dgm:prSet presAssocID="{8EB027D3-4E91-4A2A-95C5-0F387C82E3F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755C50B2-396E-456F-BA28-DF3706D87114}" type="pres">
      <dgm:prSet presAssocID="{8EB027D3-4E91-4A2A-95C5-0F387C82E3F8}" presName="spaceRect" presStyleCnt="0"/>
      <dgm:spPr/>
    </dgm:pt>
    <dgm:pt modelId="{816DAE7A-36DB-40B8-95A1-D4230D0036DF}" type="pres">
      <dgm:prSet presAssocID="{8EB027D3-4E91-4A2A-95C5-0F387C82E3F8}" presName="textRect" presStyleLbl="revTx" presStyleIdx="0" presStyleCnt="6">
        <dgm:presLayoutVars>
          <dgm:chMax val="1"/>
          <dgm:chPref val="1"/>
        </dgm:presLayoutVars>
      </dgm:prSet>
      <dgm:spPr/>
    </dgm:pt>
    <dgm:pt modelId="{4D0B492F-45F7-4B98-85A0-66AACAF6F72F}" type="pres">
      <dgm:prSet presAssocID="{292C68C1-D506-4FFE-86C2-704BC696FD7D}" presName="sibTrans" presStyleCnt="0"/>
      <dgm:spPr/>
    </dgm:pt>
    <dgm:pt modelId="{234614BF-F533-457E-993F-FB20A7BFBB7F}" type="pres">
      <dgm:prSet presAssocID="{469DC5B1-02E0-45B8-A624-45F9BADC64C0}" presName="compNode" presStyleCnt="0"/>
      <dgm:spPr/>
    </dgm:pt>
    <dgm:pt modelId="{4AE33BFD-7FA3-4107-908D-C42FBF632259}" type="pres">
      <dgm:prSet presAssocID="{469DC5B1-02E0-45B8-A624-45F9BADC64C0}" presName="iconBgRect" presStyleLbl="bgShp" presStyleIdx="1" presStyleCnt="6"/>
      <dgm:spPr/>
    </dgm:pt>
    <dgm:pt modelId="{A772B935-30B0-41DA-B2C1-0366846AAB35}" type="pres">
      <dgm:prSet presAssocID="{469DC5B1-02E0-45B8-A624-45F9BADC64C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45501B82-80DF-47E4-B818-C4B06D2C67E9}" type="pres">
      <dgm:prSet presAssocID="{469DC5B1-02E0-45B8-A624-45F9BADC64C0}" presName="spaceRect" presStyleCnt="0"/>
      <dgm:spPr/>
    </dgm:pt>
    <dgm:pt modelId="{D62945A0-BA00-4946-A614-93696860EF01}" type="pres">
      <dgm:prSet presAssocID="{469DC5B1-02E0-45B8-A624-45F9BADC64C0}" presName="textRect" presStyleLbl="revTx" presStyleIdx="1" presStyleCnt="6">
        <dgm:presLayoutVars>
          <dgm:chMax val="1"/>
          <dgm:chPref val="1"/>
        </dgm:presLayoutVars>
      </dgm:prSet>
      <dgm:spPr/>
    </dgm:pt>
    <dgm:pt modelId="{5429B009-AF8D-4300-BF58-ACF526148DBF}" type="pres">
      <dgm:prSet presAssocID="{7450D6A2-6387-4D06-8CC5-57D9D8E4C83E}" presName="sibTrans" presStyleCnt="0"/>
      <dgm:spPr/>
    </dgm:pt>
    <dgm:pt modelId="{906149AF-2CBE-46C2-840A-A77298EE3E3E}" type="pres">
      <dgm:prSet presAssocID="{928AC130-AC35-4E92-A001-5B493BF2B771}" presName="compNode" presStyleCnt="0"/>
      <dgm:spPr/>
    </dgm:pt>
    <dgm:pt modelId="{0CED0B80-2C62-4E8A-9A96-F29E6ED9514A}" type="pres">
      <dgm:prSet presAssocID="{928AC130-AC35-4E92-A001-5B493BF2B771}" presName="iconBgRect" presStyleLbl="bgShp" presStyleIdx="2" presStyleCnt="6"/>
      <dgm:spPr/>
    </dgm:pt>
    <dgm:pt modelId="{283687EF-78AA-4F81-AD0B-8456AE91E7E9}" type="pres">
      <dgm:prSet presAssocID="{928AC130-AC35-4E92-A001-5B493BF2B77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978BEA14-FFB7-4D5F-8523-842A4E61D2E5}" type="pres">
      <dgm:prSet presAssocID="{928AC130-AC35-4E92-A001-5B493BF2B771}" presName="spaceRect" presStyleCnt="0"/>
      <dgm:spPr/>
    </dgm:pt>
    <dgm:pt modelId="{B5F4BCAC-01F4-48E8-A9EB-9BE5CE45050D}" type="pres">
      <dgm:prSet presAssocID="{928AC130-AC35-4E92-A001-5B493BF2B771}" presName="textRect" presStyleLbl="revTx" presStyleIdx="2" presStyleCnt="6">
        <dgm:presLayoutVars>
          <dgm:chMax val="1"/>
          <dgm:chPref val="1"/>
        </dgm:presLayoutVars>
      </dgm:prSet>
      <dgm:spPr/>
    </dgm:pt>
    <dgm:pt modelId="{FE166DE4-F29C-42A6-85A6-511A3C967F6E}" type="pres">
      <dgm:prSet presAssocID="{0F2AD06B-D902-4463-9CC1-60536F500899}" presName="sibTrans" presStyleCnt="0"/>
      <dgm:spPr/>
    </dgm:pt>
    <dgm:pt modelId="{2D23D4EA-CE99-42E6-B01A-1CD403BD9A60}" type="pres">
      <dgm:prSet presAssocID="{03D87EAA-12C0-4A3D-AB8F-2991722AEA62}" presName="compNode" presStyleCnt="0"/>
      <dgm:spPr/>
    </dgm:pt>
    <dgm:pt modelId="{F689F1B5-3A57-4150-BDB9-65B93F69D979}" type="pres">
      <dgm:prSet presAssocID="{03D87EAA-12C0-4A3D-AB8F-2991722AEA62}" presName="iconBgRect" presStyleLbl="bgShp" presStyleIdx="3" presStyleCnt="6"/>
      <dgm:spPr/>
    </dgm:pt>
    <dgm:pt modelId="{E6DF4322-653E-4CDA-B2B8-A6F872D12FBE}" type="pres">
      <dgm:prSet presAssocID="{03D87EAA-12C0-4A3D-AB8F-2991722AEA6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3501AFB3-B5B7-4B78-8B42-0B7ABD75257C}" type="pres">
      <dgm:prSet presAssocID="{03D87EAA-12C0-4A3D-AB8F-2991722AEA62}" presName="spaceRect" presStyleCnt="0"/>
      <dgm:spPr/>
    </dgm:pt>
    <dgm:pt modelId="{BDB43D52-50F1-4235-BE1A-AA227423CF62}" type="pres">
      <dgm:prSet presAssocID="{03D87EAA-12C0-4A3D-AB8F-2991722AEA62}" presName="textRect" presStyleLbl="revTx" presStyleIdx="3" presStyleCnt="6">
        <dgm:presLayoutVars>
          <dgm:chMax val="1"/>
          <dgm:chPref val="1"/>
        </dgm:presLayoutVars>
      </dgm:prSet>
      <dgm:spPr/>
    </dgm:pt>
    <dgm:pt modelId="{936C9FA4-C0E3-4C56-BA41-32876FBE26C8}" type="pres">
      <dgm:prSet presAssocID="{2A87B186-0A89-4520-9FE3-A02879666447}" presName="sibTrans" presStyleCnt="0"/>
      <dgm:spPr/>
    </dgm:pt>
    <dgm:pt modelId="{6A6E2FF8-E7AA-4009-8B0C-F17A238CC596}" type="pres">
      <dgm:prSet presAssocID="{D35B5FCB-549B-440E-9181-5B2F8FD89920}" presName="compNode" presStyleCnt="0"/>
      <dgm:spPr/>
    </dgm:pt>
    <dgm:pt modelId="{5DE63DAE-49DF-4958-A662-CA106A914BB8}" type="pres">
      <dgm:prSet presAssocID="{D35B5FCB-549B-440E-9181-5B2F8FD89920}" presName="iconBgRect" presStyleLbl="bgShp" presStyleIdx="4" presStyleCnt="6"/>
      <dgm:spPr/>
    </dgm:pt>
    <dgm:pt modelId="{8326AE05-6E30-49AA-9A19-7878E5AD77AD}" type="pres">
      <dgm:prSet presAssocID="{D35B5FCB-549B-440E-9181-5B2F8FD8992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dical"/>
        </a:ext>
      </dgm:extLst>
    </dgm:pt>
    <dgm:pt modelId="{1E7C9266-35E9-406D-857A-15DC8A799F68}" type="pres">
      <dgm:prSet presAssocID="{D35B5FCB-549B-440E-9181-5B2F8FD89920}" presName="spaceRect" presStyleCnt="0"/>
      <dgm:spPr/>
    </dgm:pt>
    <dgm:pt modelId="{469F3052-719C-47F0-A27B-E0D6E52D9207}" type="pres">
      <dgm:prSet presAssocID="{D35B5FCB-549B-440E-9181-5B2F8FD89920}" presName="textRect" presStyleLbl="revTx" presStyleIdx="4" presStyleCnt="6">
        <dgm:presLayoutVars>
          <dgm:chMax val="1"/>
          <dgm:chPref val="1"/>
        </dgm:presLayoutVars>
      </dgm:prSet>
      <dgm:spPr/>
    </dgm:pt>
    <dgm:pt modelId="{A7D7EF6A-E016-45D5-8B34-12A4ED13380C}" type="pres">
      <dgm:prSet presAssocID="{D4044AD0-FE2B-4C80-99E7-A13ABCD1CB9A}" presName="sibTrans" presStyleCnt="0"/>
      <dgm:spPr/>
    </dgm:pt>
    <dgm:pt modelId="{86E6D72A-E0A9-4927-8CF5-CC6F6854006D}" type="pres">
      <dgm:prSet presAssocID="{1ECBBBDE-EA6C-4BCD-9D6C-4FA3A406EE8D}" presName="compNode" presStyleCnt="0"/>
      <dgm:spPr/>
    </dgm:pt>
    <dgm:pt modelId="{57ECD04E-D996-4CFD-8212-D0DC621B10D9}" type="pres">
      <dgm:prSet presAssocID="{1ECBBBDE-EA6C-4BCD-9D6C-4FA3A406EE8D}" presName="iconBgRect" presStyleLbl="bgShp" presStyleIdx="5" presStyleCnt="6"/>
      <dgm:spPr/>
    </dgm:pt>
    <dgm:pt modelId="{8AD955C9-FDC8-46CD-BD63-DBBAA87302F3}" type="pres">
      <dgm:prSet presAssocID="{1ECBBBDE-EA6C-4BCD-9D6C-4FA3A406EE8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ouse"/>
        </a:ext>
      </dgm:extLst>
    </dgm:pt>
    <dgm:pt modelId="{2B2E0340-D36B-4626-B9B8-672CA5537A24}" type="pres">
      <dgm:prSet presAssocID="{1ECBBBDE-EA6C-4BCD-9D6C-4FA3A406EE8D}" presName="spaceRect" presStyleCnt="0"/>
      <dgm:spPr/>
    </dgm:pt>
    <dgm:pt modelId="{2AF05BD7-2CB1-4360-9D31-F44F2EE06F21}" type="pres">
      <dgm:prSet presAssocID="{1ECBBBDE-EA6C-4BCD-9D6C-4FA3A406EE8D}" presName="textRect" presStyleLbl="revTx" presStyleIdx="5" presStyleCnt="6">
        <dgm:presLayoutVars>
          <dgm:chMax val="1"/>
          <dgm:chPref val="1"/>
        </dgm:presLayoutVars>
      </dgm:prSet>
      <dgm:spPr/>
    </dgm:pt>
  </dgm:ptLst>
  <dgm:cxnLst>
    <dgm:cxn modelId="{EA1A8403-3D21-47BA-8B3B-DF69AFDBA2E1}" srcId="{46D658C8-4736-46A3-BC0B-2D046FF32BE8}" destId="{1ECBBBDE-EA6C-4BCD-9D6C-4FA3A406EE8D}" srcOrd="5" destOrd="0" parTransId="{3732F16F-B3A1-40F9-97BC-A746579973B2}" sibTransId="{0E1AA8B0-FAAD-4182-A1BF-FCEC69D7F386}"/>
    <dgm:cxn modelId="{DC255107-37C4-4F38-9908-4696BB414C96}" type="presOf" srcId="{1ECBBBDE-EA6C-4BCD-9D6C-4FA3A406EE8D}" destId="{2AF05BD7-2CB1-4360-9D31-F44F2EE06F21}" srcOrd="0" destOrd="0" presId="urn:microsoft.com/office/officeart/2018/5/layout/IconCircleLabelList"/>
    <dgm:cxn modelId="{E3F72C1E-13CA-48C5-B8BC-023EAD9707B7}" srcId="{46D658C8-4736-46A3-BC0B-2D046FF32BE8}" destId="{8EB027D3-4E91-4A2A-95C5-0F387C82E3F8}" srcOrd="0" destOrd="0" parTransId="{98B78334-71FB-4B9D-9A99-2B46C2FCC81A}" sibTransId="{292C68C1-D506-4FFE-86C2-704BC696FD7D}"/>
    <dgm:cxn modelId="{6AE27D39-AB7A-41FA-B00A-71B2FD4808D3}" srcId="{46D658C8-4736-46A3-BC0B-2D046FF32BE8}" destId="{03D87EAA-12C0-4A3D-AB8F-2991722AEA62}" srcOrd="3" destOrd="0" parTransId="{144EE1F3-E733-4F55-9AF0-9E910BB65372}" sibTransId="{2A87B186-0A89-4520-9FE3-A02879666447}"/>
    <dgm:cxn modelId="{CB96DF3D-E409-48CC-9061-EAE4A1BDA41E}" type="presOf" srcId="{D35B5FCB-549B-440E-9181-5B2F8FD89920}" destId="{469F3052-719C-47F0-A27B-E0D6E52D9207}" srcOrd="0" destOrd="0" presId="urn:microsoft.com/office/officeart/2018/5/layout/IconCircleLabelList"/>
    <dgm:cxn modelId="{20DCFC3E-35ED-49D9-861C-192C9A1429F9}" srcId="{46D658C8-4736-46A3-BC0B-2D046FF32BE8}" destId="{469DC5B1-02E0-45B8-A624-45F9BADC64C0}" srcOrd="1" destOrd="0" parTransId="{00B1730F-7262-468E-AC92-28D2701E8F0D}" sibTransId="{7450D6A2-6387-4D06-8CC5-57D9D8E4C83E}"/>
    <dgm:cxn modelId="{4A51F844-72B0-474A-B71A-55BB9AB1FA12}" type="presOf" srcId="{03D87EAA-12C0-4A3D-AB8F-2991722AEA62}" destId="{BDB43D52-50F1-4235-BE1A-AA227423CF62}" srcOrd="0" destOrd="0" presId="urn:microsoft.com/office/officeart/2018/5/layout/IconCircleLabelList"/>
    <dgm:cxn modelId="{12394B5E-8912-4A93-9346-57B7852D5CC0}" srcId="{46D658C8-4736-46A3-BC0B-2D046FF32BE8}" destId="{D35B5FCB-549B-440E-9181-5B2F8FD89920}" srcOrd="4" destOrd="0" parTransId="{7D3633A0-AE07-41A4-87F6-03602F4A0F01}" sibTransId="{D4044AD0-FE2B-4C80-99E7-A13ABCD1CB9A}"/>
    <dgm:cxn modelId="{648F95A2-8485-419D-8B39-462F9AB3A373}" type="presOf" srcId="{469DC5B1-02E0-45B8-A624-45F9BADC64C0}" destId="{D62945A0-BA00-4946-A614-93696860EF01}" srcOrd="0" destOrd="0" presId="urn:microsoft.com/office/officeart/2018/5/layout/IconCircleLabelList"/>
    <dgm:cxn modelId="{341301AF-A8CF-4FDB-A1A8-7657F0E6FACD}" type="presOf" srcId="{8EB027D3-4E91-4A2A-95C5-0F387C82E3F8}" destId="{816DAE7A-36DB-40B8-95A1-D4230D0036DF}" srcOrd="0" destOrd="0" presId="urn:microsoft.com/office/officeart/2018/5/layout/IconCircleLabelList"/>
    <dgm:cxn modelId="{00CED2B2-8A62-4988-B96D-1080BC0E2A2C}" type="presOf" srcId="{46D658C8-4736-46A3-BC0B-2D046FF32BE8}" destId="{955931CE-68E0-4D2F-997A-652ADF3CC066}" srcOrd="0" destOrd="0" presId="urn:microsoft.com/office/officeart/2018/5/layout/IconCircleLabelList"/>
    <dgm:cxn modelId="{FFB83CC6-937F-4C9A-9E0E-B3017CEF8652}" srcId="{46D658C8-4736-46A3-BC0B-2D046FF32BE8}" destId="{928AC130-AC35-4E92-A001-5B493BF2B771}" srcOrd="2" destOrd="0" parTransId="{436AD809-0EBD-4D16-AFC0-81C802DE931B}" sibTransId="{0F2AD06B-D902-4463-9CC1-60536F500899}"/>
    <dgm:cxn modelId="{C6C198E8-0392-4984-BCF3-9CF2C36D7B17}" type="presOf" srcId="{928AC130-AC35-4E92-A001-5B493BF2B771}" destId="{B5F4BCAC-01F4-48E8-A9EB-9BE5CE45050D}" srcOrd="0" destOrd="0" presId="urn:microsoft.com/office/officeart/2018/5/layout/IconCircleLabelList"/>
    <dgm:cxn modelId="{7CB38235-ACCE-433F-851C-593A2DB9A0E5}" type="presParOf" srcId="{955931CE-68E0-4D2F-997A-652ADF3CC066}" destId="{B78F815B-38F0-488D-A1C2-5FA3E2E71E5D}" srcOrd="0" destOrd="0" presId="urn:microsoft.com/office/officeart/2018/5/layout/IconCircleLabelList"/>
    <dgm:cxn modelId="{2B8173CA-6A37-4559-B5F9-E85D849E2D6D}" type="presParOf" srcId="{B78F815B-38F0-488D-A1C2-5FA3E2E71E5D}" destId="{DE09C136-8024-425F-8561-0AF8F8ED3D43}" srcOrd="0" destOrd="0" presId="urn:microsoft.com/office/officeart/2018/5/layout/IconCircleLabelList"/>
    <dgm:cxn modelId="{BD109F5C-BA26-4C56-8B66-D85AC65D056E}" type="presParOf" srcId="{B78F815B-38F0-488D-A1C2-5FA3E2E71E5D}" destId="{1C44E007-22DB-4223-9F72-4DCECD140EA5}" srcOrd="1" destOrd="0" presId="urn:microsoft.com/office/officeart/2018/5/layout/IconCircleLabelList"/>
    <dgm:cxn modelId="{9CD6B683-5451-4108-9E1F-7ED155D9424C}" type="presParOf" srcId="{B78F815B-38F0-488D-A1C2-5FA3E2E71E5D}" destId="{755C50B2-396E-456F-BA28-DF3706D87114}" srcOrd="2" destOrd="0" presId="urn:microsoft.com/office/officeart/2018/5/layout/IconCircleLabelList"/>
    <dgm:cxn modelId="{4066EEE5-B65A-4193-9AA8-C8000A187C05}" type="presParOf" srcId="{B78F815B-38F0-488D-A1C2-5FA3E2E71E5D}" destId="{816DAE7A-36DB-40B8-95A1-D4230D0036DF}" srcOrd="3" destOrd="0" presId="urn:microsoft.com/office/officeart/2018/5/layout/IconCircleLabelList"/>
    <dgm:cxn modelId="{CC79872C-761E-45E1-BE4B-EFCBDDD266CD}" type="presParOf" srcId="{955931CE-68E0-4D2F-997A-652ADF3CC066}" destId="{4D0B492F-45F7-4B98-85A0-66AACAF6F72F}" srcOrd="1" destOrd="0" presId="urn:microsoft.com/office/officeart/2018/5/layout/IconCircleLabelList"/>
    <dgm:cxn modelId="{83D5ADB2-D94D-4DC0-8F50-31F8D66050A5}" type="presParOf" srcId="{955931CE-68E0-4D2F-997A-652ADF3CC066}" destId="{234614BF-F533-457E-993F-FB20A7BFBB7F}" srcOrd="2" destOrd="0" presId="urn:microsoft.com/office/officeart/2018/5/layout/IconCircleLabelList"/>
    <dgm:cxn modelId="{2805DADF-E512-4ACD-8560-3999F97BAD17}" type="presParOf" srcId="{234614BF-F533-457E-993F-FB20A7BFBB7F}" destId="{4AE33BFD-7FA3-4107-908D-C42FBF632259}" srcOrd="0" destOrd="0" presId="urn:microsoft.com/office/officeart/2018/5/layout/IconCircleLabelList"/>
    <dgm:cxn modelId="{5CC1FDA8-E30A-43EF-96E3-E2F7284B6FF6}" type="presParOf" srcId="{234614BF-F533-457E-993F-FB20A7BFBB7F}" destId="{A772B935-30B0-41DA-B2C1-0366846AAB35}" srcOrd="1" destOrd="0" presId="urn:microsoft.com/office/officeart/2018/5/layout/IconCircleLabelList"/>
    <dgm:cxn modelId="{461B7BB3-F3A4-4FF0-9E8C-FA8A5594F9B8}" type="presParOf" srcId="{234614BF-F533-457E-993F-FB20A7BFBB7F}" destId="{45501B82-80DF-47E4-B818-C4B06D2C67E9}" srcOrd="2" destOrd="0" presId="urn:microsoft.com/office/officeart/2018/5/layout/IconCircleLabelList"/>
    <dgm:cxn modelId="{9AC0E9C9-46A5-480A-95EA-8E42B98F65E6}" type="presParOf" srcId="{234614BF-F533-457E-993F-FB20A7BFBB7F}" destId="{D62945A0-BA00-4946-A614-93696860EF01}" srcOrd="3" destOrd="0" presId="urn:microsoft.com/office/officeart/2018/5/layout/IconCircleLabelList"/>
    <dgm:cxn modelId="{84EF6CCB-C4B5-46F5-A973-0FD3B168AE27}" type="presParOf" srcId="{955931CE-68E0-4D2F-997A-652ADF3CC066}" destId="{5429B009-AF8D-4300-BF58-ACF526148DBF}" srcOrd="3" destOrd="0" presId="urn:microsoft.com/office/officeart/2018/5/layout/IconCircleLabelList"/>
    <dgm:cxn modelId="{C69527A2-9464-4A72-9763-AC5266FD1F71}" type="presParOf" srcId="{955931CE-68E0-4D2F-997A-652ADF3CC066}" destId="{906149AF-2CBE-46C2-840A-A77298EE3E3E}" srcOrd="4" destOrd="0" presId="urn:microsoft.com/office/officeart/2018/5/layout/IconCircleLabelList"/>
    <dgm:cxn modelId="{D5F78EB2-308C-4352-BA97-DE2B742FBD1D}" type="presParOf" srcId="{906149AF-2CBE-46C2-840A-A77298EE3E3E}" destId="{0CED0B80-2C62-4E8A-9A96-F29E6ED9514A}" srcOrd="0" destOrd="0" presId="urn:microsoft.com/office/officeart/2018/5/layout/IconCircleLabelList"/>
    <dgm:cxn modelId="{675FBEE3-74BA-40ED-AE69-4AE8D2B32466}" type="presParOf" srcId="{906149AF-2CBE-46C2-840A-A77298EE3E3E}" destId="{283687EF-78AA-4F81-AD0B-8456AE91E7E9}" srcOrd="1" destOrd="0" presId="urn:microsoft.com/office/officeart/2018/5/layout/IconCircleLabelList"/>
    <dgm:cxn modelId="{E58CD60B-F755-45C7-BE64-1ADDD3AEBAD3}" type="presParOf" srcId="{906149AF-2CBE-46C2-840A-A77298EE3E3E}" destId="{978BEA14-FFB7-4D5F-8523-842A4E61D2E5}" srcOrd="2" destOrd="0" presId="urn:microsoft.com/office/officeart/2018/5/layout/IconCircleLabelList"/>
    <dgm:cxn modelId="{26E9B76F-ED46-4526-B939-DCD6CB8FEE5E}" type="presParOf" srcId="{906149AF-2CBE-46C2-840A-A77298EE3E3E}" destId="{B5F4BCAC-01F4-48E8-A9EB-9BE5CE45050D}" srcOrd="3" destOrd="0" presId="urn:microsoft.com/office/officeart/2018/5/layout/IconCircleLabelList"/>
    <dgm:cxn modelId="{02B31491-C52A-4813-BFC3-CC1B3941E96A}" type="presParOf" srcId="{955931CE-68E0-4D2F-997A-652ADF3CC066}" destId="{FE166DE4-F29C-42A6-85A6-511A3C967F6E}" srcOrd="5" destOrd="0" presId="urn:microsoft.com/office/officeart/2018/5/layout/IconCircleLabelList"/>
    <dgm:cxn modelId="{DDD10963-F48A-4521-AE0D-0E2FCF34850B}" type="presParOf" srcId="{955931CE-68E0-4D2F-997A-652ADF3CC066}" destId="{2D23D4EA-CE99-42E6-B01A-1CD403BD9A60}" srcOrd="6" destOrd="0" presId="urn:microsoft.com/office/officeart/2018/5/layout/IconCircleLabelList"/>
    <dgm:cxn modelId="{F6325AE1-95E8-4A6A-8159-E793A258E5CA}" type="presParOf" srcId="{2D23D4EA-CE99-42E6-B01A-1CD403BD9A60}" destId="{F689F1B5-3A57-4150-BDB9-65B93F69D979}" srcOrd="0" destOrd="0" presId="urn:microsoft.com/office/officeart/2018/5/layout/IconCircleLabelList"/>
    <dgm:cxn modelId="{55E3D25F-56AB-465A-9C1C-EEE9D84C199C}" type="presParOf" srcId="{2D23D4EA-CE99-42E6-B01A-1CD403BD9A60}" destId="{E6DF4322-653E-4CDA-B2B8-A6F872D12FBE}" srcOrd="1" destOrd="0" presId="urn:microsoft.com/office/officeart/2018/5/layout/IconCircleLabelList"/>
    <dgm:cxn modelId="{9D788EB8-2DB3-45DF-A1F2-8F62864188FC}" type="presParOf" srcId="{2D23D4EA-CE99-42E6-B01A-1CD403BD9A60}" destId="{3501AFB3-B5B7-4B78-8B42-0B7ABD75257C}" srcOrd="2" destOrd="0" presId="urn:microsoft.com/office/officeart/2018/5/layout/IconCircleLabelList"/>
    <dgm:cxn modelId="{6DACF142-AA0E-4635-A9CF-8CD91AAE7E29}" type="presParOf" srcId="{2D23D4EA-CE99-42E6-B01A-1CD403BD9A60}" destId="{BDB43D52-50F1-4235-BE1A-AA227423CF62}" srcOrd="3" destOrd="0" presId="urn:microsoft.com/office/officeart/2018/5/layout/IconCircleLabelList"/>
    <dgm:cxn modelId="{D3008A3F-28F0-4CAE-A1CB-7DAB1F2CDAA9}" type="presParOf" srcId="{955931CE-68E0-4D2F-997A-652ADF3CC066}" destId="{936C9FA4-C0E3-4C56-BA41-32876FBE26C8}" srcOrd="7" destOrd="0" presId="urn:microsoft.com/office/officeart/2018/5/layout/IconCircleLabelList"/>
    <dgm:cxn modelId="{6915CC0F-B4EF-4F36-941B-1E159F8CD31B}" type="presParOf" srcId="{955931CE-68E0-4D2F-997A-652ADF3CC066}" destId="{6A6E2FF8-E7AA-4009-8B0C-F17A238CC596}" srcOrd="8" destOrd="0" presId="urn:microsoft.com/office/officeart/2018/5/layout/IconCircleLabelList"/>
    <dgm:cxn modelId="{1E5D3F43-C3BB-46F8-8121-57D2A82FF0F7}" type="presParOf" srcId="{6A6E2FF8-E7AA-4009-8B0C-F17A238CC596}" destId="{5DE63DAE-49DF-4958-A662-CA106A914BB8}" srcOrd="0" destOrd="0" presId="urn:microsoft.com/office/officeart/2018/5/layout/IconCircleLabelList"/>
    <dgm:cxn modelId="{9D107FE9-9206-4776-A3FF-5AAADDA67CDF}" type="presParOf" srcId="{6A6E2FF8-E7AA-4009-8B0C-F17A238CC596}" destId="{8326AE05-6E30-49AA-9A19-7878E5AD77AD}" srcOrd="1" destOrd="0" presId="urn:microsoft.com/office/officeart/2018/5/layout/IconCircleLabelList"/>
    <dgm:cxn modelId="{00AFF21D-F215-4B15-9F39-D1D005C90C2F}" type="presParOf" srcId="{6A6E2FF8-E7AA-4009-8B0C-F17A238CC596}" destId="{1E7C9266-35E9-406D-857A-15DC8A799F68}" srcOrd="2" destOrd="0" presId="urn:microsoft.com/office/officeart/2018/5/layout/IconCircleLabelList"/>
    <dgm:cxn modelId="{FA543EF5-862D-401B-A1CC-D514B20B6C09}" type="presParOf" srcId="{6A6E2FF8-E7AA-4009-8B0C-F17A238CC596}" destId="{469F3052-719C-47F0-A27B-E0D6E52D9207}" srcOrd="3" destOrd="0" presId="urn:microsoft.com/office/officeart/2018/5/layout/IconCircleLabelList"/>
    <dgm:cxn modelId="{F8A6F4B5-35C9-4E55-8D09-1369638480E6}" type="presParOf" srcId="{955931CE-68E0-4D2F-997A-652ADF3CC066}" destId="{A7D7EF6A-E016-45D5-8B34-12A4ED13380C}" srcOrd="9" destOrd="0" presId="urn:microsoft.com/office/officeart/2018/5/layout/IconCircleLabelList"/>
    <dgm:cxn modelId="{AF47782A-8F35-4923-92DA-1A9A99EB177A}" type="presParOf" srcId="{955931CE-68E0-4D2F-997A-652ADF3CC066}" destId="{86E6D72A-E0A9-4927-8CF5-CC6F6854006D}" srcOrd="10" destOrd="0" presId="urn:microsoft.com/office/officeart/2018/5/layout/IconCircleLabelList"/>
    <dgm:cxn modelId="{796759CC-6383-46EE-8764-E53C46D8FC0D}" type="presParOf" srcId="{86E6D72A-E0A9-4927-8CF5-CC6F6854006D}" destId="{57ECD04E-D996-4CFD-8212-D0DC621B10D9}" srcOrd="0" destOrd="0" presId="urn:microsoft.com/office/officeart/2018/5/layout/IconCircleLabelList"/>
    <dgm:cxn modelId="{B6F63DE7-D8A1-4411-82AB-25AE86FD49FD}" type="presParOf" srcId="{86E6D72A-E0A9-4927-8CF5-CC6F6854006D}" destId="{8AD955C9-FDC8-46CD-BD63-DBBAA87302F3}" srcOrd="1" destOrd="0" presId="urn:microsoft.com/office/officeart/2018/5/layout/IconCircleLabelList"/>
    <dgm:cxn modelId="{8238E9D6-C41A-4E88-8537-7C2B44FB5170}" type="presParOf" srcId="{86E6D72A-E0A9-4927-8CF5-CC6F6854006D}" destId="{2B2E0340-D36B-4626-B9B8-672CA5537A24}" srcOrd="2" destOrd="0" presId="urn:microsoft.com/office/officeart/2018/5/layout/IconCircleLabelList"/>
    <dgm:cxn modelId="{9B33C772-C1BE-477D-9AC8-186F8C27E703}" type="presParOf" srcId="{86E6D72A-E0A9-4927-8CF5-CC6F6854006D}" destId="{2AF05BD7-2CB1-4360-9D31-F44F2EE06F2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F90B8-E890-4622-8008-AFB4FC0167D4}">
      <dsp:nvSpPr>
        <dsp:cNvPr id="0" name=""/>
        <dsp:cNvSpPr/>
      </dsp:nvSpPr>
      <dsp:spPr>
        <a:xfrm>
          <a:off x="0" y="11550"/>
          <a:ext cx="6900512"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Unaffordable (Rosenthal, 2018)</a:t>
          </a:r>
        </a:p>
      </dsp:txBody>
      <dsp:txXfrm>
        <a:off x="30442" y="41992"/>
        <a:ext cx="6839628" cy="562726"/>
      </dsp:txXfrm>
    </dsp:sp>
    <dsp:sp modelId="{EE0A9F7B-A849-46D3-AA94-6D47E33228C9}">
      <dsp:nvSpPr>
        <dsp:cNvPr id="0" name=""/>
        <dsp:cNvSpPr/>
      </dsp:nvSpPr>
      <dsp:spPr>
        <a:xfrm>
          <a:off x="0" y="710040"/>
          <a:ext cx="6900512"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Fee for service reimbursement (Christensen, 2017)</a:t>
          </a:r>
        </a:p>
      </dsp:txBody>
      <dsp:txXfrm>
        <a:off x="30442" y="740482"/>
        <a:ext cx="6839628" cy="562726"/>
      </dsp:txXfrm>
    </dsp:sp>
    <dsp:sp modelId="{793EDA79-5363-4926-83BD-980E2D72351C}">
      <dsp:nvSpPr>
        <dsp:cNvPr id="0" name=""/>
        <dsp:cNvSpPr/>
      </dsp:nvSpPr>
      <dsp:spPr>
        <a:xfrm>
          <a:off x="0" y="1408530"/>
          <a:ext cx="6900512"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Cost of hospital care with multiple bills (Rosenthal, 2018)</a:t>
          </a:r>
        </a:p>
      </dsp:txBody>
      <dsp:txXfrm>
        <a:off x="30442" y="1438972"/>
        <a:ext cx="6839628" cy="562726"/>
      </dsp:txXfrm>
    </dsp:sp>
    <dsp:sp modelId="{3CADA362-8D1A-4FBB-8A53-CB4667A50B56}">
      <dsp:nvSpPr>
        <dsp:cNvPr id="0" name=""/>
        <dsp:cNvSpPr/>
      </dsp:nvSpPr>
      <dsp:spPr>
        <a:xfrm>
          <a:off x="0" y="2107020"/>
          <a:ext cx="6900512"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High degree of fragmentation (IOM, 2011)</a:t>
          </a:r>
        </a:p>
      </dsp:txBody>
      <dsp:txXfrm>
        <a:off x="30442" y="2137462"/>
        <a:ext cx="6839628" cy="562726"/>
      </dsp:txXfrm>
    </dsp:sp>
    <dsp:sp modelId="{CE107B8B-C60B-4379-8077-933734693823}">
      <dsp:nvSpPr>
        <dsp:cNvPr id="0" name=""/>
        <dsp:cNvSpPr/>
      </dsp:nvSpPr>
      <dsp:spPr>
        <a:xfrm>
          <a:off x="0" y="2805510"/>
          <a:ext cx="6900512" cy="62361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Provider driven rather than patient driven (IOM, 2011)</a:t>
          </a:r>
        </a:p>
      </dsp:txBody>
      <dsp:txXfrm>
        <a:off x="30442" y="2835952"/>
        <a:ext cx="6839628" cy="562726"/>
      </dsp:txXfrm>
    </dsp:sp>
    <dsp:sp modelId="{D4C7B182-C6AC-434F-A83A-681C7C9A3903}">
      <dsp:nvSpPr>
        <dsp:cNvPr id="0" name=""/>
        <dsp:cNvSpPr/>
      </dsp:nvSpPr>
      <dsp:spPr>
        <a:xfrm>
          <a:off x="0" y="3504000"/>
          <a:ext cx="6900512"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Nurses are limited in scope of practice (IOM, 2011)</a:t>
          </a:r>
        </a:p>
      </dsp:txBody>
      <dsp:txXfrm>
        <a:off x="30442" y="3534442"/>
        <a:ext cx="6839628" cy="562726"/>
      </dsp:txXfrm>
    </dsp:sp>
    <dsp:sp modelId="{70A743D8-A047-4171-99DD-D24DBEE65659}">
      <dsp:nvSpPr>
        <dsp:cNvPr id="0" name=""/>
        <dsp:cNvSpPr/>
      </dsp:nvSpPr>
      <dsp:spPr>
        <a:xfrm>
          <a:off x="0" y="4202490"/>
          <a:ext cx="6900512"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Fraught with inequities (Christensen, 2017)</a:t>
          </a:r>
        </a:p>
      </dsp:txBody>
      <dsp:txXfrm>
        <a:off x="30442" y="4232932"/>
        <a:ext cx="6839628" cy="562726"/>
      </dsp:txXfrm>
    </dsp:sp>
    <dsp:sp modelId="{2E57B562-D020-47D9-9D09-242477F7BA55}">
      <dsp:nvSpPr>
        <dsp:cNvPr id="0" name=""/>
        <dsp:cNvSpPr/>
      </dsp:nvSpPr>
      <dsp:spPr>
        <a:xfrm>
          <a:off x="0" y="4900980"/>
          <a:ext cx="6900512"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Focus on treating illness rather than prevention (Christensen, 2017)</a:t>
          </a:r>
        </a:p>
      </dsp:txBody>
      <dsp:txXfrm>
        <a:off x="30442" y="4931422"/>
        <a:ext cx="6839628"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1B2DA-E648-444E-90CE-36184D85F890}">
      <dsp:nvSpPr>
        <dsp:cNvPr id="0" name=""/>
        <dsp:cNvSpPr/>
      </dsp:nvSpPr>
      <dsp:spPr>
        <a:xfrm>
          <a:off x="359271" y="1190"/>
          <a:ext cx="2125265" cy="12751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Local hospital Leadership</a:t>
          </a:r>
        </a:p>
      </dsp:txBody>
      <dsp:txXfrm>
        <a:off x="359271" y="1190"/>
        <a:ext cx="2125265" cy="1275159"/>
      </dsp:txXfrm>
    </dsp:sp>
    <dsp:sp modelId="{7DE59817-8757-4294-B8B2-9D943E3738F8}">
      <dsp:nvSpPr>
        <dsp:cNvPr id="0" name=""/>
        <dsp:cNvSpPr/>
      </dsp:nvSpPr>
      <dsp:spPr>
        <a:xfrm>
          <a:off x="2697063" y="1190"/>
          <a:ext cx="2125265" cy="1275159"/>
        </a:xfrm>
        <a:prstGeom prst="rect">
          <a:avLst/>
        </a:prstGeom>
        <a:solidFill>
          <a:schemeClr val="accent5">
            <a:hueOff val="3481973"/>
            <a:satOff val="1538"/>
            <a:lumOff val="-1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Nurse Practitioners</a:t>
          </a:r>
        </a:p>
      </dsp:txBody>
      <dsp:txXfrm>
        <a:off x="2697063" y="1190"/>
        <a:ext cx="2125265" cy="1275159"/>
      </dsp:txXfrm>
    </dsp:sp>
    <dsp:sp modelId="{517EBA74-2596-4A15-B501-48BA96F5A316}">
      <dsp:nvSpPr>
        <dsp:cNvPr id="0" name=""/>
        <dsp:cNvSpPr/>
      </dsp:nvSpPr>
      <dsp:spPr>
        <a:xfrm>
          <a:off x="359271" y="1488876"/>
          <a:ext cx="2125265" cy="1275159"/>
        </a:xfrm>
        <a:prstGeom prst="rect">
          <a:avLst/>
        </a:prstGeom>
        <a:solidFill>
          <a:schemeClr val="accent5">
            <a:hueOff val="6963945"/>
            <a:satOff val="3077"/>
            <a:lumOff val="-3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Clinic Leadership</a:t>
          </a:r>
        </a:p>
      </dsp:txBody>
      <dsp:txXfrm>
        <a:off x="359271" y="1488876"/>
        <a:ext cx="2125265" cy="1275159"/>
      </dsp:txXfrm>
    </dsp:sp>
    <dsp:sp modelId="{13703E3B-1155-4D5D-A7E0-76F5A7B24C7C}">
      <dsp:nvSpPr>
        <dsp:cNvPr id="0" name=""/>
        <dsp:cNvSpPr/>
      </dsp:nvSpPr>
      <dsp:spPr>
        <a:xfrm>
          <a:off x="2697063" y="1488876"/>
          <a:ext cx="2125265" cy="1275159"/>
        </a:xfrm>
        <a:prstGeom prst="rect">
          <a:avLst/>
        </a:prstGeom>
        <a:solidFill>
          <a:schemeClr val="accent5">
            <a:hueOff val="10445919"/>
            <a:satOff val="4615"/>
            <a:lumOff val="-5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Local Public Health Director</a:t>
          </a:r>
        </a:p>
      </dsp:txBody>
      <dsp:txXfrm>
        <a:off x="2697063" y="1488876"/>
        <a:ext cx="2125265" cy="1275159"/>
      </dsp:txXfrm>
    </dsp:sp>
    <dsp:sp modelId="{866501C1-B8E8-4819-9BD7-6A3A0694B54B}">
      <dsp:nvSpPr>
        <dsp:cNvPr id="0" name=""/>
        <dsp:cNvSpPr/>
      </dsp:nvSpPr>
      <dsp:spPr>
        <a:xfrm>
          <a:off x="359271" y="2976562"/>
          <a:ext cx="2125265" cy="1275159"/>
        </a:xfrm>
        <a:prstGeom prst="rect">
          <a:avLst/>
        </a:prstGeom>
        <a:solidFill>
          <a:schemeClr val="accent5">
            <a:hueOff val="13927891"/>
            <a:satOff val="6154"/>
            <a:lumOff val="-6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Public Health Nurses/Community Health Workers</a:t>
          </a:r>
        </a:p>
      </dsp:txBody>
      <dsp:txXfrm>
        <a:off x="359271" y="2976562"/>
        <a:ext cx="2125265" cy="1275159"/>
      </dsp:txXfrm>
    </dsp:sp>
    <dsp:sp modelId="{E648EF03-CC46-453F-9430-2E3E4CEC6EC7}">
      <dsp:nvSpPr>
        <dsp:cNvPr id="0" name=""/>
        <dsp:cNvSpPr/>
      </dsp:nvSpPr>
      <dsp:spPr>
        <a:xfrm>
          <a:off x="2697063" y="2976562"/>
          <a:ext cx="2125265" cy="1275159"/>
        </a:xfrm>
        <a:prstGeom prst="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Local &amp; State Legislators</a:t>
          </a:r>
        </a:p>
      </dsp:txBody>
      <dsp:txXfrm>
        <a:off x="2697063" y="2976562"/>
        <a:ext cx="2125265" cy="1275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005C0-F716-4226-A062-A9B6F419B6FB}">
      <dsp:nvSpPr>
        <dsp:cNvPr id="0" name=""/>
        <dsp:cNvSpPr/>
      </dsp:nvSpPr>
      <dsp:spPr>
        <a:xfrm>
          <a:off x="359271" y="1190"/>
          <a:ext cx="2125265" cy="12751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Community Leaders</a:t>
          </a:r>
        </a:p>
      </dsp:txBody>
      <dsp:txXfrm>
        <a:off x="359271" y="1190"/>
        <a:ext cx="2125265" cy="1275159"/>
      </dsp:txXfrm>
    </dsp:sp>
    <dsp:sp modelId="{711B4ECD-D2DD-403B-9B73-E7B985BD27E5}">
      <dsp:nvSpPr>
        <dsp:cNvPr id="0" name=""/>
        <dsp:cNvSpPr/>
      </dsp:nvSpPr>
      <dsp:spPr>
        <a:xfrm>
          <a:off x="2697063" y="1190"/>
          <a:ext cx="2125265" cy="127515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Local Patient Advocacy Groups</a:t>
          </a:r>
        </a:p>
      </dsp:txBody>
      <dsp:txXfrm>
        <a:off x="2697063" y="1190"/>
        <a:ext cx="2125265" cy="1275159"/>
      </dsp:txXfrm>
    </dsp:sp>
    <dsp:sp modelId="{7C90D95A-D9C0-4385-893E-80FEFE3B0EA4}">
      <dsp:nvSpPr>
        <dsp:cNvPr id="0" name=""/>
        <dsp:cNvSpPr/>
      </dsp:nvSpPr>
      <dsp:spPr>
        <a:xfrm>
          <a:off x="359271" y="1488876"/>
          <a:ext cx="2125265" cy="12751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Local Homeless Shelter leadership</a:t>
          </a:r>
        </a:p>
      </dsp:txBody>
      <dsp:txXfrm>
        <a:off x="359271" y="1488876"/>
        <a:ext cx="2125265" cy="1275159"/>
      </dsp:txXfrm>
    </dsp:sp>
    <dsp:sp modelId="{67A3AA25-FAB2-4A6C-A4F4-1D400E9519C9}">
      <dsp:nvSpPr>
        <dsp:cNvPr id="0" name=""/>
        <dsp:cNvSpPr/>
      </dsp:nvSpPr>
      <dsp:spPr>
        <a:xfrm>
          <a:off x="2697063" y="1488876"/>
          <a:ext cx="2125265" cy="12751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Nursing informatics leaders</a:t>
          </a:r>
        </a:p>
      </dsp:txBody>
      <dsp:txXfrm>
        <a:off x="2697063" y="1488876"/>
        <a:ext cx="2125265" cy="1275159"/>
      </dsp:txXfrm>
    </dsp:sp>
    <dsp:sp modelId="{29461B1E-2F91-4BD5-B741-1C8A1A16877A}">
      <dsp:nvSpPr>
        <dsp:cNvPr id="0" name=""/>
        <dsp:cNvSpPr/>
      </dsp:nvSpPr>
      <dsp:spPr>
        <a:xfrm>
          <a:off x="359271" y="2976562"/>
          <a:ext cx="2125265" cy="127515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Local LTC/TCU Leadership</a:t>
          </a:r>
        </a:p>
      </dsp:txBody>
      <dsp:txXfrm>
        <a:off x="359271" y="2976562"/>
        <a:ext cx="2125265" cy="1275159"/>
      </dsp:txXfrm>
    </dsp:sp>
    <dsp:sp modelId="{8CF244A2-9B11-4509-884B-E17B98B11C41}">
      <dsp:nvSpPr>
        <dsp:cNvPr id="0" name=""/>
        <dsp:cNvSpPr/>
      </dsp:nvSpPr>
      <dsp:spPr>
        <a:xfrm>
          <a:off x="2697063" y="2976562"/>
          <a:ext cx="2125265" cy="12751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Who Are we Missing????</a:t>
          </a:r>
        </a:p>
      </dsp:txBody>
      <dsp:txXfrm>
        <a:off x="2697063" y="2976562"/>
        <a:ext cx="2125265" cy="1275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0C928-F230-4176-9FC1-FD5C0AAEA1DC}">
      <dsp:nvSpPr>
        <dsp:cNvPr id="0" name=""/>
        <dsp:cNvSpPr/>
      </dsp:nvSpPr>
      <dsp:spPr>
        <a:xfrm>
          <a:off x="2890057" y="1846780"/>
          <a:ext cx="2347338" cy="203054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Patient @ the Center</a:t>
          </a:r>
        </a:p>
      </dsp:txBody>
      <dsp:txXfrm>
        <a:off x="3279044" y="2183269"/>
        <a:ext cx="1569364" cy="1357564"/>
      </dsp:txXfrm>
    </dsp:sp>
    <dsp:sp modelId="{B22F87A7-524A-4F11-BFBB-A43AE0526548}">
      <dsp:nvSpPr>
        <dsp:cNvPr id="0" name=""/>
        <dsp:cNvSpPr/>
      </dsp:nvSpPr>
      <dsp:spPr>
        <a:xfrm>
          <a:off x="4359942" y="875303"/>
          <a:ext cx="885643" cy="7630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FECEB-B841-4648-8A2E-88EF4AE0D2AC}">
      <dsp:nvSpPr>
        <dsp:cNvPr id="0" name=""/>
        <dsp:cNvSpPr/>
      </dsp:nvSpPr>
      <dsp:spPr>
        <a:xfrm>
          <a:off x="3106281" y="0"/>
          <a:ext cx="1923627" cy="166416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Primary Care &amp; Community Care</a:t>
          </a:r>
        </a:p>
      </dsp:txBody>
      <dsp:txXfrm>
        <a:off x="3425067" y="275787"/>
        <a:ext cx="1286055" cy="1112589"/>
      </dsp:txXfrm>
    </dsp:sp>
    <dsp:sp modelId="{A4E8396B-1C98-45F2-84BB-D7FBDDE6BF20}">
      <dsp:nvSpPr>
        <dsp:cNvPr id="0" name=""/>
        <dsp:cNvSpPr/>
      </dsp:nvSpPr>
      <dsp:spPr>
        <a:xfrm>
          <a:off x="5393557" y="2301892"/>
          <a:ext cx="885643" cy="7630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8D6F9-28D4-457F-898B-755EFD45B357}">
      <dsp:nvSpPr>
        <dsp:cNvPr id="0" name=""/>
        <dsp:cNvSpPr/>
      </dsp:nvSpPr>
      <dsp:spPr>
        <a:xfrm>
          <a:off x="4834287" y="1045173"/>
          <a:ext cx="1923627" cy="166416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Care Coordination</a:t>
          </a:r>
        </a:p>
      </dsp:txBody>
      <dsp:txXfrm>
        <a:off x="5153073" y="1320960"/>
        <a:ext cx="1286055" cy="1112589"/>
      </dsp:txXfrm>
    </dsp:sp>
    <dsp:sp modelId="{829DA046-FB3C-4703-BF13-96F4A3E7424A}">
      <dsp:nvSpPr>
        <dsp:cNvPr id="0" name=""/>
        <dsp:cNvSpPr/>
      </dsp:nvSpPr>
      <dsp:spPr>
        <a:xfrm>
          <a:off x="4675542" y="3912244"/>
          <a:ext cx="885643" cy="7630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0E97A-D6AE-4670-8289-3B4D816F3379}">
      <dsp:nvSpPr>
        <dsp:cNvPr id="0" name=""/>
        <dsp:cNvSpPr/>
      </dsp:nvSpPr>
      <dsp:spPr>
        <a:xfrm>
          <a:off x="4870471" y="3035796"/>
          <a:ext cx="1923627" cy="166416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Social Services with Link to Public Health</a:t>
          </a:r>
        </a:p>
      </dsp:txBody>
      <dsp:txXfrm>
        <a:off x="5189257" y="3311583"/>
        <a:ext cx="1286055" cy="1112589"/>
      </dsp:txXfrm>
    </dsp:sp>
    <dsp:sp modelId="{49EB16FB-AA78-4CD8-8D8D-FB47B2E679C8}">
      <dsp:nvSpPr>
        <dsp:cNvPr id="0" name=""/>
        <dsp:cNvSpPr/>
      </dsp:nvSpPr>
      <dsp:spPr>
        <a:xfrm>
          <a:off x="2894425" y="4079404"/>
          <a:ext cx="885643" cy="7630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B6B36-50EF-4349-A915-012DCE173505}">
      <dsp:nvSpPr>
        <dsp:cNvPr id="0" name=""/>
        <dsp:cNvSpPr/>
      </dsp:nvSpPr>
      <dsp:spPr>
        <a:xfrm>
          <a:off x="3106281" y="4060513"/>
          <a:ext cx="1923627" cy="166416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Dentistry</a:t>
          </a:r>
        </a:p>
      </dsp:txBody>
      <dsp:txXfrm>
        <a:off x="3425067" y="4336300"/>
        <a:ext cx="1286055" cy="1112589"/>
      </dsp:txXfrm>
    </dsp:sp>
    <dsp:sp modelId="{6B6BDAAE-0437-41F1-850B-D894217337ED}">
      <dsp:nvSpPr>
        <dsp:cNvPr id="0" name=""/>
        <dsp:cNvSpPr/>
      </dsp:nvSpPr>
      <dsp:spPr>
        <a:xfrm>
          <a:off x="1843883" y="2653387"/>
          <a:ext cx="885643" cy="7630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4EE84-1CA9-49DE-B485-1C99EB66B081}">
      <dsp:nvSpPr>
        <dsp:cNvPr id="0" name=""/>
        <dsp:cNvSpPr/>
      </dsp:nvSpPr>
      <dsp:spPr>
        <a:xfrm>
          <a:off x="1333901" y="3036941"/>
          <a:ext cx="1923627" cy="166416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Mental health Care</a:t>
          </a:r>
        </a:p>
      </dsp:txBody>
      <dsp:txXfrm>
        <a:off x="1652687" y="3312728"/>
        <a:ext cx="1286055" cy="1112589"/>
      </dsp:txXfrm>
    </dsp:sp>
    <dsp:sp modelId="{29337E9F-34E6-4A65-AA43-57262E2656AC}">
      <dsp:nvSpPr>
        <dsp:cNvPr id="0" name=""/>
        <dsp:cNvSpPr/>
      </dsp:nvSpPr>
      <dsp:spPr>
        <a:xfrm>
          <a:off x="1333901" y="1021282"/>
          <a:ext cx="1923627" cy="166416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Group classes </a:t>
          </a:r>
        </a:p>
      </dsp:txBody>
      <dsp:txXfrm>
        <a:off x="1652687" y="1297069"/>
        <a:ext cx="1286055" cy="1112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9C136-8024-425F-8561-0AF8F8ED3D43}">
      <dsp:nvSpPr>
        <dsp:cNvPr id="0" name=""/>
        <dsp:cNvSpPr/>
      </dsp:nvSpPr>
      <dsp:spPr>
        <a:xfrm>
          <a:off x="757799" y="1832"/>
          <a:ext cx="750585" cy="750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4E007-22DB-4223-9F72-4DCECD140EA5}">
      <dsp:nvSpPr>
        <dsp:cNvPr id="0" name=""/>
        <dsp:cNvSpPr/>
      </dsp:nvSpPr>
      <dsp:spPr>
        <a:xfrm>
          <a:off x="917760" y="161793"/>
          <a:ext cx="430664" cy="430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DAE7A-36DB-40B8-95A1-D4230D0036DF}">
      <dsp:nvSpPr>
        <dsp:cNvPr id="0" name=""/>
        <dsp:cNvSpPr/>
      </dsp:nvSpPr>
      <dsp:spPr>
        <a:xfrm>
          <a:off x="517858" y="986207"/>
          <a:ext cx="1230468" cy="4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a:t>Scope of Practice</a:t>
          </a:r>
          <a:endParaRPr lang="en-US" sz="1600" kern="1200"/>
        </a:p>
      </dsp:txBody>
      <dsp:txXfrm>
        <a:off x="517858" y="986207"/>
        <a:ext cx="1230468" cy="492187"/>
      </dsp:txXfrm>
    </dsp:sp>
    <dsp:sp modelId="{4AE33BFD-7FA3-4107-908D-C42FBF632259}">
      <dsp:nvSpPr>
        <dsp:cNvPr id="0" name=""/>
        <dsp:cNvSpPr/>
      </dsp:nvSpPr>
      <dsp:spPr>
        <a:xfrm>
          <a:off x="2203600" y="1832"/>
          <a:ext cx="750585" cy="750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72B935-30B0-41DA-B2C1-0366846AAB35}">
      <dsp:nvSpPr>
        <dsp:cNvPr id="0" name=""/>
        <dsp:cNvSpPr/>
      </dsp:nvSpPr>
      <dsp:spPr>
        <a:xfrm>
          <a:off x="2363561" y="161793"/>
          <a:ext cx="430664" cy="4306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945A0-BA00-4946-A614-93696860EF01}">
      <dsp:nvSpPr>
        <dsp:cNvPr id="0" name=""/>
        <dsp:cNvSpPr/>
      </dsp:nvSpPr>
      <dsp:spPr>
        <a:xfrm>
          <a:off x="1963659" y="986207"/>
          <a:ext cx="1230468" cy="4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a:t>Physicians and their Lobbyists</a:t>
          </a:r>
          <a:endParaRPr lang="en-US" sz="1600" kern="1200"/>
        </a:p>
      </dsp:txBody>
      <dsp:txXfrm>
        <a:off x="1963659" y="986207"/>
        <a:ext cx="1230468" cy="492187"/>
      </dsp:txXfrm>
    </dsp:sp>
    <dsp:sp modelId="{0CED0B80-2C62-4E8A-9A96-F29E6ED9514A}">
      <dsp:nvSpPr>
        <dsp:cNvPr id="0" name=""/>
        <dsp:cNvSpPr/>
      </dsp:nvSpPr>
      <dsp:spPr>
        <a:xfrm>
          <a:off x="3649401" y="1832"/>
          <a:ext cx="750585" cy="750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3687EF-78AA-4F81-AD0B-8456AE91E7E9}">
      <dsp:nvSpPr>
        <dsp:cNvPr id="0" name=""/>
        <dsp:cNvSpPr/>
      </dsp:nvSpPr>
      <dsp:spPr>
        <a:xfrm>
          <a:off x="3809362" y="161793"/>
          <a:ext cx="430664" cy="430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4BCAC-01F4-48E8-A9EB-9BE5CE45050D}">
      <dsp:nvSpPr>
        <dsp:cNvPr id="0" name=""/>
        <dsp:cNvSpPr/>
      </dsp:nvSpPr>
      <dsp:spPr>
        <a:xfrm>
          <a:off x="3409459" y="986207"/>
          <a:ext cx="1230468" cy="4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a:t>Payors (public and private)</a:t>
          </a:r>
          <a:endParaRPr lang="en-US" sz="1600" kern="1200"/>
        </a:p>
      </dsp:txBody>
      <dsp:txXfrm>
        <a:off x="3409459" y="986207"/>
        <a:ext cx="1230468" cy="492187"/>
      </dsp:txXfrm>
    </dsp:sp>
    <dsp:sp modelId="{F689F1B5-3A57-4150-BDB9-65B93F69D979}">
      <dsp:nvSpPr>
        <dsp:cNvPr id="0" name=""/>
        <dsp:cNvSpPr/>
      </dsp:nvSpPr>
      <dsp:spPr>
        <a:xfrm>
          <a:off x="757799" y="1786012"/>
          <a:ext cx="750585" cy="750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F4322-653E-4CDA-B2B8-A6F872D12FBE}">
      <dsp:nvSpPr>
        <dsp:cNvPr id="0" name=""/>
        <dsp:cNvSpPr/>
      </dsp:nvSpPr>
      <dsp:spPr>
        <a:xfrm>
          <a:off x="917760" y="1945973"/>
          <a:ext cx="430664" cy="4306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B43D52-50F1-4235-BE1A-AA227423CF62}">
      <dsp:nvSpPr>
        <dsp:cNvPr id="0" name=""/>
        <dsp:cNvSpPr/>
      </dsp:nvSpPr>
      <dsp:spPr>
        <a:xfrm>
          <a:off x="517858" y="2770387"/>
          <a:ext cx="1230468" cy="4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a:t>Public Trust and Support</a:t>
          </a:r>
          <a:endParaRPr lang="en-US" sz="1600" kern="1200"/>
        </a:p>
      </dsp:txBody>
      <dsp:txXfrm>
        <a:off x="517858" y="2770387"/>
        <a:ext cx="1230468" cy="492187"/>
      </dsp:txXfrm>
    </dsp:sp>
    <dsp:sp modelId="{5DE63DAE-49DF-4958-A662-CA106A914BB8}">
      <dsp:nvSpPr>
        <dsp:cNvPr id="0" name=""/>
        <dsp:cNvSpPr/>
      </dsp:nvSpPr>
      <dsp:spPr>
        <a:xfrm>
          <a:off x="2203600" y="1786012"/>
          <a:ext cx="750585" cy="750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6AE05-6E30-49AA-9A19-7878E5AD77AD}">
      <dsp:nvSpPr>
        <dsp:cNvPr id="0" name=""/>
        <dsp:cNvSpPr/>
      </dsp:nvSpPr>
      <dsp:spPr>
        <a:xfrm>
          <a:off x="2363561" y="1945973"/>
          <a:ext cx="430664" cy="4306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F3052-719C-47F0-A27B-E0D6E52D9207}">
      <dsp:nvSpPr>
        <dsp:cNvPr id="0" name=""/>
        <dsp:cNvSpPr/>
      </dsp:nvSpPr>
      <dsp:spPr>
        <a:xfrm>
          <a:off x="1963659" y="2770387"/>
          <a:ext cx="1230468" cy="4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a:t>Local Hospital Systems</a:t>
          </a:r>
          <a:endParaRPr lang="en-US" sz="1600" kern="1200"/>
        </a:p>
      </dsp:txBody>
      <dsp:txXfrm>
        <a:off x="1963659" y="2770387"/>
        <a:ext cx="1230468" cy="492187"/>
      </dsp:txXfrm>
    </dsp:sp>
    <dsp:sp modelId="{57ECD04E-D996-4CFD-8212-D0DC621B10D9}">
      <dsp:nvSpPr>
        <dsp:cNvPr id="0" name=""/>
        <dsp:cNvSpPr/>
      </dsp:nvSpPr>
      <dsp:spPr>
        <a:xfrm>
          <a:off x="3649401" y="1786012"/>
          <a:ext cx="750585" cy="750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955C9-FDC8-46CD-BD63-DBBAA87302F3}">
      <dsp:nvSpPr>
        <dsp:cNvPr id="0" name=""/>
        <dsp:cNvSpPr/>
      </dsp:nvSpPr>
      <dsp:spPr>
        <a:xfrm>
          <a:off x="3809362" y="1945973"/>
          <a:ext cx="430664" cy="4306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05BD7-2CB1-4360-9D31-F44F2EE06F21}">
      <dsp:nvSpPr>
        <dsp:cNvPr id="0" name=""/>
        <dsp:cNvSpPr/>
      </dsp:nvSpPr>
      <dsp:spPr>
        <a:xfrm>
          <a:off x="3409459" y="2770387"/>
          <a:ext cx="1230468" cy="49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a:t>Local Home Care Agencies</a:t>
          </a:r>
          <a:endParaRPr lang="en-US" sz="1600" kern="1200"/>
        </a:p>
      </dsp:txBody>
      <dsp:txXfrm>
        <a:off x="3409459" y="2770387"/>
        <a:ext cx="1230468" cy="4921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30T01:08:37.798"/>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8C7D5-391F-40F0-B035-B8F697ADB0D2}" type="datetimeFigureOut">
              <a:rPr lang="en-US" smtClean="0"/>
              <a:t>7/30/22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A745E-3B87-4289-8FA0-9BF6137FA630}" type="slidenum">
              <a:rPr lang="en-US" smtClean="0"/>
              <a:t>‹#›</a:t>
            </a:fld>
            <a:endParaRPr lang="en-US"/>
          </a:p>
        </p:txBody>
      </p:sp>
    </p:spTree>
    <p:extLst>
      <p:ext uri="{BB962C8B-B14F-4D97-AF65-F5344CB8AC3E}">
        <p14:creationId xmlns:p14="http://schemas.microsoft.com/office/powerpoint/2010/main" val="15494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cup-us.ahrq.gov/reports/statbriefs/sb259-Potentially-Preventable-Hospitalizations-2017.js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qhc.org/funding-opportunit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1</a:t>
            </a:fld>
            <a:endParaRPr lang="en-US"/>
          </a:p>
        </p:txBody>
      </p:sp>
    </p:spTree>
    <p:extLst>
      <p:ext uri="{BB962C8B-B14F-4D97-AF65-F5344CB8AC3E}">
        <p14:creationId xmlns:p14="http://schemas.microsoft.com/office/powerpoint/2010/main" val="3646324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Jayne:</a:t>
            </a:r>
          </a:p>
          <a:p>
            <a:r>
              <a:rPr lang="en-US" dirty="0"/>
              <a:t>These are the tools for building consensus that the text describes.  For our model, all tools will likely need to be used to varying degrees, depending upon the stakeholder and barrier.  For example, </a:t>
            </a:r>
          </a:p>
          <a:p>
            <a:r>
              <a:rPr lang="en-US" dirty="0"/>
              <a:t>To gain consensus with reimbursement institutions (federal government), we’ll use leadership tools to share our vision and to sell it.</a:t>
            </a:r>
          </a:p>
          <a:p>
            <a:r>
              <a:rPr lang="en-US" dirty="0"/>
              <a:t>For patients we will use culture tools by providing culturally relevant care.</a:t>
            </a:r>
          </a:p>
          <a:p>
            <a:r>
              <a:rPr lang="en-US" dirty="0"/>
              <a:t>For payors and regulating bodies, we will use management tools, an example of which is sharing data demonstrating savings.</a:t>
            </a:r>
          </a:p>
          <a:p>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10</a:t>
            </a:fld>
            <a:endParaRPr lang="en-US"/>
          </a:p>
        </p:txBody>
      </p:sp>
    </p:spTree>
    <p:extLst>
      <p:ext uri="{BB962C8B-B14F-4D97-AF65-F5344CB8AC3E}">
        <p14:creationId xmlns:p14="http://schemas.microsoft.com/office/powerpoint/2010/main" val="363595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Jayne: Anticipated outcomes</a:t>
            </a:r>
          </a:p>
          <a:p>
            <a:pPr rtl="0">
              <a:spcBef>
                <a:spcPts val="0"/>
              </a:spcBef>
              <a:spcAft>
                <a:spcPts val="0"/>
              </a:spcAft>
            </a:pPr>
            <a:r>
              <a:rPr lang="en-US" sz="1800" b="0" i="0" u="none" strike="noStrike" dirty="0">
                <a:solidFill>
                  <a:srgbClr val="000000"/>
                </a:solidFill>
                <a:effectLst/>
                <a:latin typeface="Arial" panose="020B0604020202020204" pitchFamily="34" charset="0"/>
              </a:rPr>
              <a:t>The outcome measures we will use align with our service model with a focus on prevention:</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Increase in rate of preventive services</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Decrease in rate of hospitalizations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Increase in patients participating in wellness activities- for example, smoking cessation or weight loss</a:t>
            </a: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Decrease in prevalence of risk factors (e.g., percent of patients who are overweight/obese before and after a weight management program), (CDC, n.d.)</a:t>
            </a:r>
          </a:p>
          <a:p>
            <a:br>
              <a:rPr lang="en-US" b="0" dirty="0">
                <a:effectLst/>
              </a:rPr>
            </a:br>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11</a:t>
            </a:fld>
            <a:endParaRPr lang="en-US"/>
          </a:p>
        </p:txBody>
      </p:sp>
    </p:spTree>
    <p:extLst>
      <p:ext uri="{BB962C8B-B14F-4D97-AF65-F5344CB8AC3E}">
        <p14:creationId xmlns:p14="http://schemas.microsoft.com/office/powerpoint/2010/main" val="338030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 Bringing it all home</a:t>
            </a:r>
          </a:p>
          <a:p>
            <a:r>
              <a:rPr lang="en-US" sz="1800" b="0" i="0" u="sng" strike="noStrike" dirty="0">
                <a:solidFill>
                  <a:srgbClr val="2200CC"/>
                </a:solidFill>
                <a:effectLst/>
                <a:latin typeface="Arial" panose="020B0604020202020204" pitchFamily="34" charset="0"/>
                <a:hlinkClick r:id="rId3"/>
              </a:rPr>
              <a:t>https://www.hcup-us.ahrq.gov/reports/statbriefs/sb259-Potentially-Preventable-Hospitalizations-2017.jsp</a:t>
            </a:r>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12</a:t>
            </a:fld>
            <a:endParaRPr lang="en-US"/>
          </a:p>
        </p:txBody>
      </p:sp>
    </p:spTree>
    <p:extLst>
      <p:ext uri="{BB962C8B-B14F-4D97-AF65-F5344CB8AC3E}">
        <p14:creationId xmlns:p14="http://schemas.microsoft.com/office/powerpoint/2010/main" val="171672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000"/>
              </a:spcAft>
            </a:pPr>
            <a:r>
              <a:rPr lang="en-US" sz="1800" b="0" i="0" u="none" strike="noStrike" dirty="0">
                <a:solidFill>
                  <a:srgbClr val="000000"/>
                </a:solidFill>
                <a:effectLst/>
                <a:latin typeface="Arial" panose="020B0604020202020204" pitchFamily="34" charset="0"/>
              </a:rPr>
              <a:t>MEENA: </a:t>
            </a:r>
            <a:endParaRPr lang="en-US" b="0"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Taking from the successes the U.S. has seen from Nurse managed health centers (NMHCs), we understand that nurses have an important role in expanding access to healthcare, improving quality of care and helping control costs to communities. When discussing the need to disrupt the system as it stands today, </a:t>
            </a:r>
            <a:r>
              <a:rPr lang="en-US" sz="1800" b="0" i="0" u="none" strike="noStrike" dirty="0" err="1">
                <a:solidFill>
                  <a:srgbClr val="000000"/>
                </a:solidFill>
                <a:effectLst/>
                <a:latin typeface="Arial" panose="020B0604020202020204" pitchFamily="34" charset="0"/>
              </a:rPr>
              <a:t>Christenen</a:t>
            </a:r>
            <a:r>
              <a:rPr lang="en-US" sz="1800" b="0" i="0" u="none" strike="noStrike" dirty="0">
                <a:solidFill>
                  <a:srgbClr val="000000"/>
                </a:solidFill>
                <a:effectLst/>
                <a:latin typeface="Arial" panose="020B0604020202020204" pitchFamily="34" charset="0"/>
              </a:rPr>
              <a:t> (2016) suggests that many of the current functions of physician run primary care could be handed off to Nurse Practitioners and nurse networks, including precision medicine as well as oversight of chronic disease management. </a:t>
            </a:r>
            <a:endParaRPr lang="en-US" b="0"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We are also acutely aware of how the complexity of our healthcare system creates a barrier for people, and the silos within that system create barriers for providers and continuity of care. The Stephen and Sandra Sheller 11th Street Family Health Services of Drexel University is an excellent example of innovators that are trying to battle those barriers by partnering with the community and prioritizing resilience and prevention rather than short term stability (Meadows, 2008). 11th street offers a </a:t>
            </a:r>
            <a:r>
              <a:rPr lang="en-US" sz="1800" b="0" i="0" u="none" strike="noStrike" dirty="0" err="1">
                <a:solidFill>
                  <a:srgbClr val="000000"/>
                </a:solidFill>
                <a:effectLst/>
                <a:latin typeface="Arial" panose="020B0604020202020204" pitchFamily="34" charset="0"/>
              </a:rPr>
              <a:t>braod</a:t>
            </a:r>
            <a:r>
              <a:rPr lang="en-US" sz="1800" b="0" i="0" u="none" strike="noStrike" dirty="0">
                <a:solidFill>
                  <a:srgbClr val="000000"/>
                </a:solidFill>
                <a:effectLst/>
                <a:latin typeface="Arial" panose="020B0604020202020204" pitchFamily="34" charset="0"/>
              </a:rPr>
              <a:t> range of services from a variety of disciplines to address not only physiological health but also psychological health and social determinants of health including housing and food insecurity. </a:t>
            </a:r>
            <a:endParaRPr lang="en-US" b="0" dirty="0">
              <a:effectLst/>
            </a:endParaRPr>
          </a:p>
          <a:p>
            <a:pPr rtl="0">
              <a:spcBef>
                <a:spcPts val="0"/>
              </a:spcBef>
              <a:spcAft>
                <a:spcPts val="1000"/>
              </a:spcAft>
            </a:pPr>
            <a:br>
              <a:rPr lang="en-US" b="0" dirty="0">
                <a:effectLst/>
              </a:rPr>
            </a:br>
            <a:r>
              <a:rPr lang="en-US" sz="1800" b="0" i="0" u="none" strike="noStrike" dirty="0">
                <a:solidFill>
                  <a:srgbClr val="1155CC"/>
                </a:solidFill>
                <a:effectLst/>
                <a:latin typeface="Arial" panose="020B0604020202020204" pitchFamily="34" charset="0"/>
              </a:rPr>
              <a:t>-Tiered model- focus on how tiers are structured- both levels of care and regionally</a:t>
            </a:r>
            <a:endParaRPr lang="en-US" b="0" dirty="0">
              <a:effectLst/>
            </a:endParaRPr>
          </a:p>
          <a:p>
            <a:pPr rtl="0">
              <a:spcBef>
                <a:spcPts val="0"/>
              </a:spcBef>
              <a:spcAft>
                <a:spcPts val="1000"/>
              </a:spcAft>
            </a:pPr>
            <a:br>
              <a:rPr lang="en-US" b="0" dirty="0">
                <a:effectLst/>
              </a:rPr>
            </a:br>
            <a:r>
              <a:rPr lang="en-US" sz="1800" b="0" i="0" u="none" strike="noStrike" dirty="0">
                <a:solidFill>
                  <a:srgbClr val="000000"/>
                </a:solidFill>
                <a:effectLst/>
                <a:latin typeface="Arial" panose="020B0604020202020204" pitchFamily="34" charset="0"/>
              </a:rPr>
              <a:t>So, our model is an attempt to take the widespread coverage that Cuba’s tiered model affords and couple that with Nurse-Managed Clinics that are truly more like the Community Center seen at 11th street . </a:t>
            </a:r>
            <a:endParaRPr lang="en-US" b="0"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NMHCs/ Community Centers would make up the first tier of the structure and be assigned regions in which the primary care of citizens within those regions would be their “responsibility” and the focus would be on preventative care and ensuring the holistic needs of the community are met (Greene 2003). Ideally, the providers in these clinics would also be members of the communities they serve, though this would likely require an incentive program we are not equipped to discuss here. </a:t>
            </a:r>
            <a:endParaRPr lang="en-US" b="0"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These centers will provide a full spectrum of preventative, curative, longitudinal and coordinated care to their assigned populations and will also take on the federal requirements for FQHCs to provide or arrange for additional services such as lab, radiology, pharmacy, dental health, transportation etc. (HRSA, 2018). When patients require a higher level of care, they would transition to the second and third tiers of the structure that include specialty care and acute care hospitals. In Cuba, the second and third tiers of hospitals that treat serious illnesses and specialties only treat about 20% of all health related cases in the country (Dominguez-Alonso &amp; </a:t>
            </a:r>
            <a:r>
              <a:rPr lang="en-US" sz="1800" b="0" i="0" u="none" strike="noStrike" dirty="0" err="1">
                <a:solidFill>
                  <a:srgbClr val="000000"/>
                </a:solidFill>
                <a:effectLst/>
                <a:latin typeface="Arial" panose="020B0604020202020204" pitchFamily="34" charset="0"/>
              </a:rPr>
              <a:t>Zacea</a:t>
            </a:r>
            <a:r>
              <a:rPr lang="en-US" sz="1800" b="0" i="0" u="none" strike="noStrike" dirty="0">
                <a:solidFill>
                  <a:srgbClr val="000000"/>
                </a:solidFill>
                <a:effectLst/>
                <a:latin typeface="Arial" panose="020B0604020202020204" pitchFamily="34" charset="0"/>
              </a:rPr>
              <a:t>, 2011).</a:t>
            </a:r>
            <a:endParaRPr lang="en-US" b="0"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While the program encompasses all 3 tiers, our focus today will be on the first tier offerings.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2</a:t>
            </a:fld>
            <a:endParaRPr lang="en-US"/>
          </a:p>
        </p:txBody>
      </p:sp>
    </p:spTree>
    <p:extLst>
      <p:ext uri="{BB962C8B-B14F-4D97-AF65-F5344CB8AC3E}">
        <p14:creationId xmlns:p14="http://schemas.microsoft.com/office/powerpoint/2010/main" val="102199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Jayne: As we all know, there are a lot of problems with the US healthcare system.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We currently regulate who can provide care rather than how care is provided (Christensen, 2017)- need to shift this focus because consistently following best practices results in better outcomes.</a:t>
            </a:r>
            <a:endParaRPr lang="en-US" b="0" dirty="0">
              <a:effectLst/>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3</a:t>
            </a:fld>
            <a:endParaRPr lang="en-US"/>
          </a:p>
        </p:txBody>
      </p:sp>
    </p:spTree>
    <p:extLst>
      <p:ext uri="{BB962C8B-B14F-4D97-AF65-F5344CB8AC3E}">
        <p14:creationId xmlns:p14="http://schemas.microsoft.com/office/powerpoint/2010/main" val="1900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The Regional Nurse Managed Health Centers will each have a unique look based on their surrounding patient population and level of population health issues. A 2017 article talking about Nurse’s transforming healthcare By Salmond &amp; Echevarria mentioned the above quote that will be the basis for our idea of NHMC. [read quote]</a:t>
            </a:r>
          </a:p>
          <a:p>
            <a:r>
              <a:rPr lang="en-US" dirty="0"/>
              <a:t>These centers will:</a:t>
            </a:r>
          </a:p>
          <a:p>
            <a:pPr>
              <a:buFont typeface="Wingdings" panose="05000000000000000000" pitchFamily="2" charset="2"/>
              <a:buChar char="§"/>
            </a:pPr>
            <a:r>
              <a:rPr lang="en-US" dirty="0"/>
              <a:t> </a:t>
            </a:r>
            <a:r>
              <a:rPr lang="en-US" b="1" dirty="0"/>
              <a:t>Partnered with Local Public Health to increase workforce capacity and align strategies for population health interventions and outcomes. Along with partnerships with community for data collection</a:t>
            </a:r>
          </a:p>
          <a:p>
            <a:pPr>
              <a:buFont typeface="Wingdings" panose="05000000000000000000" pitchFamily="2" charset="2"/>
              <a:buChar char="§"/>
            </a:pPr>
            <a:r>
              <a:rPr lang="en-US" b="1" dirty="0"/>
              <a:t>Staffed with Nurse Practitioners only as Primary Care Providers</a:t>
            </a:r>
          </a:p>
          <a:p>
            <a:pPr>
              <a:buFont typeface="Wingdings" panose="05000000000000000000" pitchFamily="2" charset="2"/>
              <a:buChar char="§"/>
            </a:pPr>
            <a:r>
              <a:rPr lang="en-US" b="1" dirty="0"/>
              <a:t>Health care model will be based on Social determinants of health, patient preferences and a tiered scoring system to determine level of care coordination needed and any added care team needs. Holistic and comprehensive to the patient.</a:t>
            </a:r>
          </a:p>
          <a:p>
            <a:pPr>
              <a:buFont typeface="Wingdings" panose="05000000000000000000" pitchFamily="2" charset="2"/>
              <a:buChar char="§"/>
            </a:pPr>
            <a:r>
              <a:rPr lang="en-US" b="1" dirty="0"/>
              <a:t>Educational center and hub for the community that offers regular classes and opportunities on wellness, chronic disease management, health literacy and other subjects identified based upon need in the community</a:t>
            </a:r>
          </a:p>
          <a:p>
            <a:endParaRPr lang="en-US" dirty="0"/>
          </a:p>
          <a:p>
            <a:r>
              <a:rPr lang="en-US" dirty="0"/>
              <a:t>This would be the basics for each regional model, with add-ins as needed depending on regional needs.</a:t>
            </a:r>
          </a:p>
          <a:p>
            <a:r>
              <a:rPr lang="en-US" sz="1800" b="0" i="0" u="none" strike="noStrike" dirty="0">
                <a:solidFill>
                  <a:srgbClr val="000000"/>
                </a:solidFill>
                <a:effectLst/>
                <a:latin typeface="Arial" panose="020B0604020202020204" pitchFamily="34" charset="0"/>
              </a:rPr>
              <a:t>Christensen (2016) discusses the need to disrupt the hospital system, and one way to do this would be to start at the simplest ends of disorders, in this case- prevention, and hand that care to clinics that can better manage costs, and that are more convenient to the population that utilize their services.</a:t>
            </a:r>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4</a:t>
            </a:fld>
            <a:endParaRPr lang="en-US"/>
          </a:p>
        </p:txBody>
      </p:sp>
    </p:spTree>
    <p:extLst>
      <p:ext uri="{BB962C8B-B14F-4D97-AF65-F5344CB8AC3E}">
        <p14:creationId xmlns:p14="http://schemas.microsoft.com/office/powerpoint/2010/main" val="245551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Key stakeholders involved in this mission include all of the players above. We wanted to make sure this was inclusive to all of the health care givers in the community and we will continually leave that box open asking at the beginning of every planning meeting “Who’s voice is not being represented here? Who are we missing?” </a:t>
            </a:r>
          </a:p>
        </p:txBody>
      </p:sp>
      <p:sp>
        <p:nvSpPr>
          <p:cNvPr id="4" name="Slide Number Placeholder 3"/>
          <p:cNvSpPr>
            <a:spLocks noGrp="1"/>
          </p:cNvSpPr>
          <p:nvPr>
            <p:ph type="sldNum" sz="quarter" idx="5"/>
          </p:nvPr>
        </p:nvSpPr>
        <p:spPr/>
        <p:txBody>
          <a:bodyPr/>
          <a:lstStyle/>
          <a:p>
            <a:fld id="{20CA745E-3B87-4289-8FA0-9BF6137FA630}" type="slidenum">
              <a:rPr lang="en-US" smtClean="0"/>
              <a:t>5</a:t>
            </a:fld>
            <a:endParaRPr lang="en-US"/>
          </a:p>
        </p:txBody>
      </p:sp>
    </p:spTree>
    <p:extLst>
      <p:ext uri="{BB962C8B-B14F-4D97-AF65-F5344CB8AC3E}">
        <p14:creationId xmlns:p14="http://schemas.microsoft.com/office/powerpoint/2010/main" val="4205283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target population</a:t>
            </a:r>
          </a:p>
          <a:p>
            <a:r>
              <a:rPr lang="en-US" dirty="0"/>
              <a:t>Our goal is to reach everyone and provide services to everyone that lives within the selected region for each center. During new patient assessment, those that are scored at no or low risk, will be recipients of health promotion and wellness and care. Those at moderate risk will require more intensive interventions, ranging from health risk management to care coordination and advocacy. Those who are at high risk and are high utilizers require further disease and case management services (Care Continuum Alliance, 2012). </a:t>
            </a:r>
          </a:p>
          <a:p>
            <a:r>
              <a:rPr lang="en-US" dirty="0"/>
              <a:t>This data will be used at the individual level to align the type of care with the patient need and at the organizational level to focus resources on segments of the population at greatest need (Salmond &amp; Echevarria, 2017). </a:t>
            </a:r>
          </a:p>
        </p:txBody>
      </p:sp>
      <p:sp>
        <p:nvSpPr>
          <p:cNvPr id="4" name="Slide Number Placeholder 3"/>
          <p:cNvSpPr>
            <a:spLocks noGrp="1"/>
          </p:cNvSpPr>
          <p:nvPr>
            <p:ph type="sldNum" sz="quarter" idx="5"/>
          </p:nvPr>
        </p:nvSpPr>
        <p:spPr/>
        <p:txBody>
          <a:bodyPr/>
          <a:lstStyle/>
          <a:p>
            <a:fld id="{20CA745E-3B87-4289-8FA0-9BF6137FA630}" type="slidenum">
              <a:rPr lang="en-US" smtClean="0"/>
              <a:t>6</a:t>
            </a:fld>
            <a:endParaRPr lang="en-US"/>
          </a:p>
        </p:txBody>
      </p:sp>
    </p:spTree>
    <p:extLst>
      <p:ext uri="{BB962C8B-B14F-4D97-AF65-F5344CB8AC3E}">
        <p14:creationId xmlns:p14="http://schemas.microsoft.com/office/powerpoint/2010/main" val="172370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Services Provided</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Primary care homes</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Care coordination for chronic and complex diseases</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Social services and streamlined connections to local county services (Clinic staff will have internal </a:t>
            </a:r>
            <a:r>
              <a:rPr lang="en-US" sz="1800" b="0" i="0" u="none" strike="noStrike" dirty="0" err="1">
                <a:solidFill>
                  <a:srgbClr val="FF00FF"/>
                </a:solidFill>
                <a:effectLst/>
                <a:latin typeface="Arial" panose="020B0604020202020204" pitchFamily="34" charset="0"/>
              </a:rPr>
              <a:t>liasons</a:t>
            </a:r>
            <a:r>
              <a:rPr lang="en-US" sz="1800" b="0" i="0" u="none" strike="noStrike" dirty="0">
                <a:solidFill>
                  <a:srgbClr val="FF00FF"/>
                </a:solidFill>
                <a:effectLst/>
                <a:latin typeface="Arial" panose="020B0604020202020204" pitchFamily="34" charset="0"/>
              </a:rPr>
              <a:t> within local county departments </a:t>
            </a:r>
            <a:r>
              <a:rPr lang="en-US" sz="1800" b="0" i="0" u="none" strike="noStrike" dirty="0" err="1">
                <a:solidFill>
                  <a:srgbClr val="FF00FF"/>
                </a:solidFill>
                <a:effectLst/>
                <a:latin typeface="Arial" panose="020B0604020202020204" pitchFamily="34" charset="0"/>
              </a:rPr>
              <a:t>ie</a:t>
            </a:r>
            <a:r>
              <a:rPr lang="en-US" sz="1800" b="0" i="0" u="none" strike="noStrike" dirty="0">
                <a:solidFill>
                  <a:srgbClr val="FF00FF"/>
                </a:solidFill>
                <a:effectLst/>
                <a:latin typeface="Arial" panose="020B0604020202020204" pitchFamily="34" charset="0"/>
              </a:rPr>
              <a:t>. social services resources and financial services, hotline phone to help clinic social workers to help the people in front of them in real time).</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Community health workers and Public health nurses that will see patients within the community - (Clinic will have a home care licensure attached to its care to provide in home services and receive reimbursement for patients that do have insurance)</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Dentistry</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Mental Health Services, medication services along with individual and group therapies</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Group classes on promoting wellness and health literacy offered on routine basis</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Resources and partnerships for local support groups and services offered</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Chronic disease classes based on disease type - virtual, self paced and group depending on learning style</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End of life care</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All patients referred from hospital will receive a post hospitalization discharge home visit and comprehensive needs assessment within 48 hours of hospital DC to assess continued discharge teaching needs, medications and adherence, medical equipment needs, social determinants of health needs, caregiver/PCA needs along with scoring risk of chances of returning to hospital within 30 days - will need to be tiered based on risk.</a:t>
            </a:r>
          </a:p>
          <a:p>
            <a:pPr rtl="0" fontAlgn="base">
              <a:spcBef>
                <a:spcPts val="0"/>
              </a:spcBef>
              <a:spcAft>
                <a:spcPts val="100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Same version of Electronic health record as local hospital(s) are using in order to streamline ease of records and coordination of care. Will need to be able to use same system in order to not duplicate services and allow for “Care everywhere” and continued access of medical records so that hospital system can see clinic and community workers notes along with clinic and community staff being able to access patients most current hospital records.</a:t>
            </a:r>
          </a:p>
          <a:p>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7</a:t>
            </a:fld>
            <a:endParaRPr lang="en-US"/>
          </a:p>
        </p:txBody>
      </p:sp>
    </p:spTree>
    <p:extLst>
      <p:ext uri="{BB962C8B-B14F-4D97-AF65-F5344CB8AC3E}">
        <p14:creationId xmlns:p14="http://schemas.microsoft.com/office/powerpoint/2010/main" val="9647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Meena - FUNDING</a:t>
            </a:r>
            <a:endParaRPr lang="en-US" b="0" dirty="0">
              <a:effectLst/>
            </a:endParaRPr>
          </a:p>
          <a:p>
            <a:pPr rtl="0">
              <a:spcBef>
                <a:spcPts val="0"/>
              </a:spcBef>
              <a:spcAft>
                <a:spcPts val="0"/>
              </a:spcAft>
            </a:pPr>
            <a:br>
              <a:rPr lang="en-US" b="0" dirty="0">
                <a:effectLst/>
              </a:rPr>
            </a:br>
            <a:r>
              <a:rPr lang="en-US" sz="1800" b="0" i="0" u="sng" strike="noStrike" dirty="0">
                <a:solidFill>
                  <a:srgbClr val="2200CC"/>
                </a:solidFill>
                <a:effectLst/>
                <a:latin typeface="Arial" panose="020B0604020202020204" pitchFamily="34" charset="0"/>
                <a:hlinkClick r:id="rId3"/>
              </a:rPr>
              <a:t>https://www.fqhc.org/funding-opportunities</a:t>
            </a:r>
            <a:endParaRPr lang="en-US" sz="1800" b="0" i="0" u="sng" strike="noStrike" dirty="0">
              <a:solidFill>
                <a:srgbClr val="2200CC"/>
              </a:solidFill>
              <a:effectLst/>
              <a:latin typeface="Arial" panose="020B0604020202020204" pitchFamily="34" charset="0"/>
            </a:endParaRPr>
          </a:p>
          <a:p>
            <a:pPr rtl="0">
              <a:spcBef>
                <a:spcPts val="0"/>
              </a:spcBef>
              <a:spcAft>
                <a:spcPts val="0"/>
              </a:spcAft>
            </a:pPr>
            <a:endParaRPr lang="en-US" sz="1800" b="0" i="0" u="sng" strike="noStrike" dirty="0">
              <a:solidFill>
                <a:srgbClr val="2200CC"/>
              </a:solidFill>
              <a:effectLst/>
              <a:latin typeface="Arial" panose="020B0604020202020204" pitchFamily="34" charset="0"/>
            </a:endParaRPr>
          </a:p>
          <a:p>
            <a:pPr indent="-228600">
              <a:lnSpc>
                <a:spcPct val="100000"/>
              </a:lnSpc>
              <a:buFont typeface="Arial" panose="020B0604020202020204" pitchFamily="34" charset="0"/>
              <a:buChar char="•"/>
            </a:pPr>
            <a:r>
              <a:rPr lang="en-US" sz="1200" dirty="0"/>
              <a:t>Ely, L. T. (2015). Nurse-Managed Clinics: Barriers And Benefits Toward Financial Sustainability when Integrating Primary Care and Mental Health. Nursing Economic$, 33(4), 193–203.</a:t>
            </a:r>
          </a:p>
          <a:p>
            <a:pPr indent="-228600">
              <a:lnSpc>
                <a:spcPct val="100000"/>
              </a:lnSpc>
              <a:buFont typeface="Arial" panose="020B0604020202020204" pitchFamily="34" charset="0"/>
              <a:buChar char="•"/>
            </a:pPr>
            <a:r>
              <a:rPr lang="en-US" sz="1200" dirty="0"/>
              <a:t>Funding Opportunities for Federally Qualified Health Centers (FQHCs). (n.d.). </a:t>
            </a:r>
            <a:r>
              <a:rPr lang="en-US" sz="1200" dirty="0" err="1"/>
              <a:t>FQHC.Org</a:t>
            </a:r>
            <a:r>
              <a:rPr lang="en-US" sz="1200" dirty="0"/>
              <a:t>. https://www.fqhc.org/funding-opportunities</a:t>
            </a:r>
          </a:p>
          <a:p>
            <a:pPr indent="-228600">
              <a:lnSpc>
                <a:spcPct val="100000"/>
              </a:lnSpc>
              <a:buFont typeface="Arial" panose="020B0604020202020204" pitchFamily="34" charset="0"/>
              <a:buChar char="•"/>
            </a:pPr>
            <a:r>
              <a:rPr lang="en-US" sz="1200" dirty="0"/>
              <a:t>Pohl 2004</a:t>
            </a:r>
          </a:p>
          <a:p>
            <a:pPr indent="-228600">
              <a:lnSpc>
                <a:spcPct val="100000"/>
              </a:lnSpc>
              <a:buFont typeface="Arial" panose="020B0604020202020204" pitchFamily="34" charset="0"/>
              <a:buChar char="•"/>
            </a:pPr>
            <a:r>
              <a:rPr lang="en-US" sz="1200" dirty="0"/>
              <a:t>Pohl 2011</a:t>
            </a:r>
          </a:p>
          <a:p>
            <a:pPr rtl="0">
              <a:spcBef>
                <a:spcPts val="0"/>
              </a:spcBef>
              <a:spcAft>
                <a:spcPts val="0"/>
              </a:spcAft>
            </a:pP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A 2011 study shows that while NMHCs and Federally Qualifies Health Centers (FQHC) serve similarly diverse populations, funding streams were much different. FQHCs, as named, benefit from federal support while NMHCs are at the mercy of </a:t>
            </a:r>
            <a:r>
              <a:rPr lang="en-US" sz="1800" b="0" i="0" u="none" strike="noStrike" dirty="0" err="1">
                <a:solidFill>
                  <a:srgbClr val="000000"/>
                </a:solidFill>
                <a:effectLst/>
                <a:latin typeface="Arial" panose="020B0604020202020204" pitchFamily="34" charset="0"/>
              </a:rPr>
              <a:t>of</a:t>
            </a:r>
            <a:r>
              <a:rPr lang="en-US" sz="1800" b="0" i="0" u="none" strike="noStrike" dirty="0">
                <a:solidFill>
                  <a:srgbClr val="000000"/>
                </a:solidFill>
                <a:effectLst/>
                <a:latin typeface="Arial" panose="020B0604020202020204" pitchFamily="34" charset="0"/>
              </a:rPr>
              <a:t> a complex funding system that often limits the effectiveness and scope that Nurse </a:t>
            </a:r>
            <a:r>
              <a:rPr lang="en-US" sz="1800" b="0" i="0" u="none" strike="noStrike" dirty="0" err="1">
                <a:solidFill>
                  <a:srgbClr val="000000"/>
                </a:solidFill>
                <a:effectLst/>
                <a:latin typeface="Arial" panose="020B0604020202020204" pitchFamily="34" charset="0"/>
              </a:rPr>
              <a:t>Practioners</a:t>
            </a:r>
            <a:r>
              <a:rPr lang="en-US" sz="1800" b="0" i="0" u="none" strike="noStrike" dirty="0">
                <a:solidFill>
                  <a:srgbClr val="000000"/>
                </a:solidFill>
                <a:effectLst/>
                <a:latin typeface="Arial" panose="020B0604020202020204" pitchFamily="34" charset="0"/>
              </a:rPr>
              <a:t> can have as primary caregivers (Pohl et. al., 2011). Currently, FQHCs are considered “safety net providers” and while they include other services, are largely comprised of Community Health Centers (CHCs) and are funded by the Health Resources and Services Administration (HRSA) Bureau of Primary Health Care. </a:t>
            </a:r>
            <a:endParaRPr lang="en-US" b="0"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Currently NMHCs are supported by donations, non-federal grants and most often were associated with public universities that provided these clinics with additional funding so they could stay afloat, rather than the federal grant funding afforded to FQHCs (Pohl et al., 2004). </a:t>
            </a:r>
            <a:endParaRPr lang="en-US" b="0"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In this new system, this “safety net” network of NMHCs would replace the current model of FQHCs and benefit from that federal funding reserve. </a:t>
            </a:r>
            <a:endParaRPr lang="en-US" b="0" dirty="0">
              <a:effectLst/>
            </a:endParaRPr>
          </a:p>
          <a:p>
            <a:pPr rtl="0">
              <a:spcBef>
                <a:spcPts val="0"/>
              </a:spcBef>
              <a:spcAft>
                <a:spcPts val="1000"/>
              </a:spcAft>
            </a:pPr>
            <a:r>
              <a:rPr lang="en-US" sz="1800" b="0" i="0" u="none" strike="noStrike" dirty="0">
                <a:solidFill>
                  <a:srgbClr val="000000"/>
                </a:solidFill>
                <a:effectLst/>
                <a:latin typeface="Arial" panose="020B0604020202020204" pitchFamily="34" charset="0"/>
              </a:rPr>
              <a:t>--of note-- this is within the current structure of insurance, as I did not want to predicate this model on the existence of single payer/ universal healthcare. So, private insurance, </a:t>
            </a:r>
            <a:r>
              <a:rPr lang="en-US" sz="1800" b="0" i="0" u="none" strike="noStrike" dirty="0" err="1">
                <a:solidFill>
                  <a:srgbClr val="000000"/>
                </a:solidFill>
                <a:effectLst/>
                <a:latin typeface="Arial" panose="020B0604020202020204" pitchFamily="34" charset="0"/>
              </a:rPr>
              <a:t>medicare</a:t>
            </a:r>
            <a:r>
              <a:rPr lang="en-US" sz="1800" b="0" i="0" u="none" strike="noStrike" dirty="0">
                <a:solidFill>
                  <a:srgbClr val="000000"/>
                </a:solidFill>
                <a:effectLst/>
                <a:latin typeface="Arial" panose="020B0604020202020204" pitchFamily="34" charset="0"/>
              </a:rPr>
              <a:t> and </a:t>
            </a:r>
            <a:r>
              <a:rPr lang="en-US" sz="1800" b="0" i="0" u="none" strike="noStrike" dirty="0" err="1">
                <a:solidFill>
                  <a:srgbClr val="000000"/>
                </a:solidFill>
                <a:effectLst/>
                <a:latin typeface="Arial" panose="020B0604020202020204" pitchFamily="34" charset="0"/>
              </a:rPr>
              <a:t>medicaid</a:t>
            </a:r>
            <a:r>
              <a:rPr lang="en-US" sz="1800" b="0" i="0" u="none" strike="noStrike" dirty="0">
                <a:solidFill>
                  <a:srgbClr val="000000"/>
                </a:solidFill>
                <a:effectLst/>
                <a:latin typeface="Arial" panose="020B0604020202020204" pitchFamily="34" charset="0"/>
              </a:rPr>
              <a:t> would still be a large part of financial support for these services, with federally funded dollars working to fill the gaps- it will also be important to note that part of the care coordination provided in these clinics would be to help those who qualify obtain some sort of insurance coverage. </a:t>
            </a:r>
            <a:endParaRPr lang="en-US" b="0" dirty="0">
              <a:effectLst/>
            </a:endParaRPr>
          </a:p>
          <a:p>
            <a:pPr rtl="0">
              <a:spcBef>
                <a:spcPts val="0"/>
              </a:spcBef>
              <a:spcAft>
                <a:spcPts val="1000"/>
              </a:spcAft>
            </a:pPr>
            <a:r>
              <a:rPr lang="en-US" sz="1800" b="0" i="0" u="none" strike="noStrike" dirty="0">
                <a:solidFill>
                  <a:srgbClr val="FF00FF"/>
                </a:solidFill>
                <a:effectLst/>
                <a:latin typeface="Arial" panose="020B0604020202020204" pitchFamily="34" charset="0"/>
              </a:rPr>
              <a:t>May also look into local funding to supplement future growth and project pilots. Federal funding could continue to keep clinic open and at base operating budget, while going to city or county board for funding for certain population based projects based on most recent data of what programs out of the community clinic are doing. This may be the area we can show that because we are targeting X population in this way, the healthcare costs have decreased by “THIS” much. May have more leverage at the local level to get innovative ideas funded for the community. </a:t>
            </a:r>
            <a:endParaRPr lang="en-US" b="0" dirty="0">
              <a:effectLst/>
            </a:endParaRPr>
          </a:p>
          <a:p>
            <a:pPr rtl="0">
              <a:spcBef>
                <a:spcPts val="0"/>
              </a:spcBef>
              <a:spcAft>
                <a:spcPts val="1000"/>
              </a:spcAft>
            </a:pPr>
            <a:r>
              <a:rPr lang="en-US" sz="1800" b="0" i="0" u="none" strike="noStrike" dirty="0">
                <a:solidFill>
                  <a:srgbClr val="FF00FF"/>
                </a:solidFill>
                <a:effectLst/>
                <a:latin typeface="Arial" panose="020B0604020202020204" pitchFamily="34" charset="0"/>
              </a:rPr>
              <a:t>Also having set federal prices, maybe even applying to run our own 340b pharmacy within the clinic so that we can get federal batched pricing for certain drugs. Using our Billing/coding specialist wisely and also having fundraising events for the clinic and showing the community what the fundraising dollars are doing in real time - transparency.</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8</a:t>
            </a:fld>
            <a:endParaRPr lang="en-US"/>
          </a:p>
        </p:txBody>
      </p:sp>
    </p:spTree>
    <p:extLst>
      <p:ext uri="{BB962C8B-B14F-4D97-AF65-F5344CB8AC3E}">
        <p14:creationId xmlns:p14="http://schemas.microsoft.com/office/powerpoint/2010/main" val="369548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Meena: High level barriers</a:t>
            </a:r>
          </a:p>
          <a:p>
            <a:pPr rtl="0">
              <a:spcBef>
                <a:spcPts val="0"/>
              </a:spcBef>
              <a:spcAft>
                <a:spcPts val="1000"/>
              </a:spcAft>
            </a:pPr>
            <a:r>
              <a:rPr lang="en-US" sz="1800" b="0" i="0" u="none" strike="noStrike" dirty="0">
                <a:solidFill>
                  <a:srgbClr val="FF00FF"/>
                </a:solidFill>
                <a:effectLst/>
                <a:latin typeface="Arial" panose="020B0604020202020204" pitchFamily="34" charset="0"/>
              </a:rPr>
              <a:t>Anticipated barriers:</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Physicians and the medical complex in general</a:t>
            </a:r>
            <a:r>
              <a:rPr lang="en-US" sz="1800" b="0" i="0" u="none" strike="noStrike" dirty="0">
                <a:solidFill>
                  <a:srgbClr val="000000"/>
                </a:solidFill>
                <a:effectLst/>
                <a:latin typeface="Arial" panose="020B0604020202020204" pitchFamily="34" charset="0"/>
              </a:rPr>
              <a:t> - will need to grant nurse practitioners their full scope of practice at a federal level</a:t>
            </a: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Reimbursement </a:t>
            </a:r>
            <a:r>
              <a:rPr lang="en-US" sz="1800" b="0" i="0" u="none" strike="noStrike" dirty="0">
                <a:solidFill>
                  <a:srgbClr val="000000"/>
                </a:solidFill>
                <a:effectLst/>
                <a:latin typeface="Arial" panose="020B0604020202020204" pitchFamily="34" charset="0"/>
              </a:rPr>
              <a:t>- again lobbying and the AMA will make appropriate reimbursement rates for NMHCs a problem- what is the current state?? </a:t>
            </a:r>
          </a:p>
          <a:p>
            <a:pPr rtl="0" fontAlgn="base">
              <a:spcBef>
                <a:spcPts val="0"/>
              </a:spcBef>
              <a:spcAft>
                <a:spcPts val="100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Public trust in the tiered system, how to bring healthcare back to the community leve</a:t>
            </a:r>
            <a:r>
              <a:rPr lang="en-US" sz="1800" b="0" i="0" u="none" strike="noStrike" dirty="0">
                <a:solidFill>
                  <a:srgbClr val="000000"/>
                </a:solidFill>
                <a:effectLst/>
                <a:latin typeface="Arial" panose="020B0604020202020204" pitchFamily="34" charset="0"/>
              </a:rPr>
              <a:t>l- especially amongst populations that are low utilizers- (</a:t>
            </a:r>
            <a:r>
              <a:rPr lang="en-US" sz="1800" b="0" i="0" u="none" strike="noStrike" dirty="0" err="1">
                <a:solidFill>
                  <a:srgbClr val="000000"/>
                </a:solidFill>
                <a:effectLst/>
                <a:latin typeface="Arial" panose="020B0604020202020204" pitchFamily="34" charset="0"/>
              </a:rPr>
              <a:t>ie</a:t>
            </a:r>
            <a:r>
              <a:rPr lang="en-US" sz="1800" b="0" i="0" u="none" strike="noStrike" dirty="0">
                <a:solidFill>
                  <a:srgbClr val="000000"/>
                </a:solidFill>
                <a:effectLst/>
                <a:latin typeface="Arial" panose="020B0604020202020204" pitchFamily="34" charset="0"/>
              </a:rPr>
              <a:t> rural)- the importance of having practitioners be community members</a:t>
            </a:r>
          </a:p>
          <a:p>
            <a:pPr rtl="0">
              <a:spcBef>
                <a:spcPts val="0"/>
              </a:spcBef>
              <a:spcAft>
                <a:spcPts val="1000"/>
              </a:spcAft>
            </a:pPr>
            <a:r>
              <a:rPr lang="en-US" sz="1800" b="0" i="0" u="none" strike="noStrike" dirty="0">
                <a:solidFill>
                  <a:srgbClr val="FF00FF"/>
                </a:solidFill>
                <a:effectLst/>
                <a:latin typeface="Arial" panose="020B0604020202020204" pitchFamily="34" charset="0"/>
              </a:rPr>
              <a:t>Points of resistance: </a:t>
            </a: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Local hospital system - staff their hospital based on hospital census numbers. A unique model that will disrupt that will create some resistance from the hospital as it will affect their budget initially. It will be hard to know in the transition what the appropriate budget level for the hospital will be with this new model.</a:t>
            </a:r>
          </a:p>
          <a:p>
            <a:pPr rtl="0" fontAlgn="base">
              <a:spcBef>
                <a:spcPts val="0"/>
              </a:spcBef>
              <a:spcAft>
                <a:spcPts val="1000"/>
              </a:spcAft>
              <a:buFont typeface="Arial" panose="020B0604020202020204" pitchFamily="34" charset="0"/>
              <a:buChar char="•"/>
            </a:pPr>
            <a:r>
              <a:rPr lang="en-US" sz="1800" b="0" i="0" u="none" strike="noStrike" dirty="0">
                <a:solidFill>
                  <a:srgbClr val="FF00FF"/>
                </a:solidFill>
                <a:effectLst/>
                <a:latin typeface="Arial" panose="020B0604020202020204" pitchFamily="34" charset="0"/>
              </a:rPr>
              <a:t>Local home care agencies - will lose business if this model takes hold. May be a point of resistance. Could collaborate with them and contract for overflow/after hours coverage or increased census or staffing needs.</a:t>
            </a:r>
          </a:p>
          <a:p>
            <a:endParaRPr lang="en-US" dirty="0"/>
          </a:p>
        </p:txBody>
      </p:sp>
      <p:sp>
        <p:nvSpPr>
          <p:cNvPr id="4" name="Slide Number Placeholder 3"/>
          <p:cNvSpPr>
            <a:spLocks noGrp="1"/>
          </p:cNvSpPr>
          <p:nvPr>
            <p:ph type="sldNum" sz="quarter" idx="5"/>
          </p:nvPr>
        </p:nvSpPr>
        <p:spPr/>
        <p:txBody>
          <a:bodyPr/>
          <a:lstStyle/>
          <a:p>
            <a:fld id="{20CA745E-3B87-4289-8FA0-9BF6137FA630}" type="slidenum">
              <a:rPr lang="en-US" smtClean="0"/>
              <a:t>9</a:t>
            </a:fld>
            <a:endParaRPr lang="en-US"/>
          </a:p>
        </p:txBody>
      </p:sp>
    </p:spTree>
    <p:extLst>
      <p:ext uri="{BB962C8B-B14F-4D97-AF65-F5344CB8AC3E}">
        <p14:creationId xmlns:p14="http://schemas.microsoft.com/office/powerpoint/2010/main" val="101026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7/30/22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2444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2268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7492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021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712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996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77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174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6903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18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7/30/22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7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7/30/22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073406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sv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populationhealthalliance.org/wp-content/uploads/2018/02/cca-implementat" TargetMode="External"/><Relationship Id="rId2" Type="http://schemas.openxmlformats.org/officeDocument/2006/relationships/hyperlink" Target="https://doi.org/10.1002/msj.21326" TargetMode="External"/><Relationship Id="rId1" Type="http://schemas.openxmlformats.org/officeDocument/2006/relationships/slideLayout" Target="../slideLayouts/slideLayout7.xml"/><Relationship Id="rId4" Type="http://schemas.openxmlformats.org/officeDocument/2006/relationships/hyperlink" Target="https://bphc.hrsa.gov/programrequirements/compliancemanual/index.html"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97/NOR.000000000000030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diagramData" Target="../diagrams/data4.xml"/><Relationship Id="rId21" Type="http://schemas.openxmlformats.org/officeDocument/2006/relationships/image" Target="../media/image23.svg"/><Relationship Id="rId7" Type="http://schemas.microsoft.com/office/2007/relationships/diagramDrawing" Target="../diagrams/drawing4.xml"/><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notesSlide" Target="../notesSlides/notesSlide7.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13.sv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diagramQuickStyle" Target="../diagrams/quickStyle4.xml"/><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diagramLayout" Target="../diagrams/layout4.xml"/><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wood puzzle">
            <a:extLst>
              <a:ext uri="{FF2B5EF4-FFF2-40B4-BE49-F238E27FC236}">
                <a16:creationId xmlns:a16="http://schemas.microsoft.com/office/drawing/2014/main" id="{60E123DB-302F-496C-AB9C-753E79CAFACE}"/>
              </a:ext>
            </a:extLst>
          </p:cNvPr>
          <p:cNvPicPr>
            <a:picLocks noChangeAspect="1"/>
          </p:cNvPicPr>
          <p:nvPr/>
        </p:nvPicPr>
        <p:blipFill rotWithShape="1">
          <a:blip r:embed="rId3">
            <a:alphaModFix amt="55000"/>
            <a:extLst>
              <a:ext uri="{28A0092B-C50C-407E-A947-70E740481C1C}">
                <a14:useLocalDpi xmlns:a14="http://schemas.microsoft.com/office/drawing/2010/main" val="0"/>
              </a:ext>
            </a:extLst>
          </a:blip>
          <a:srcRect t="11874" b="12217"/>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8ABB34A0-4734-4A7D-BE98-7139732B7E33}"/>
              </a:ext>
            </a:extLst>
          </p:cNvPr>
          <p:cNvSpPr>
            <a:spLocks noGrp="1"/>
          </p:cNvSpPr>
          <p:nvPr>
            <p:ph type="ctrTitle"/>
          </p:nvPr>
        </p:nvSpPr>
        <p:spPr>
          <a:xfrm>
            <a:off x="1524000" y="1026747"/>
            <a:ext cx="9144000" cy="2387600"/>
          </a:xfrm>
        </p:spPr>
        <p:txBody>
          <a:bodyPr>
            <a:noAutofit/>
          </a:bodyPr>
          <a:lstStyle/>
          <a:p>
            <a:pPr algn="ctr"/>
            <a:r>
              <a:rPr lang="en-US" sz="7200" dirty="0"/>
              <a:t>A new national model: with focus on regional nurse managed health centers</a:t>
            </a:r>
          </a:p>
        </p:txBody>
      </p:sp>
      <p:sp>
        <p:nvSpPr>
          <p:cNvPr id="3" name="Subtitle 2">
            <a:extLst>
              <a:ext uri="{FF2B5EF4-FFF2-40B4-BE49-F238E27FC236}">
                <a16:creationId xmlns:a16="http://schemas.microsoft.com/office/drawing/2014/main" id="{A781140B-139F-4541-9658-BD7B2AC8D900}"/>
              </a:ext>
            </a:extLst>
          </p:cNvPr>
          <p:cNvSpPr>
            <a:spLocks noGrp="1"/>
          </p:cNvSpPr>
          <p:nvPr>
            <p:ph type="subTitle" idx="1"/>
          </p:nvPr>
        </p:nvSpPr>
        <p:spPr>
          <a:xfrm>
            <a:off x="1524000" y="3927080"/>
            <a:ext cx="9144000" cy="2604349"/>
          </a:xfrm>
        </p:spPr>
        <p:txBody>
          <a:bodyPr>
            <a:noAutofit/>
          </a:bodyPr>
          <a:lstStyle/>
          <a:p>
            <a:pPr algn="ctr">
              <a:lnSpc>
                <a:spcPct val="100000"/>
              </a:lnSpc>
            </a:pPr>
            <a:r>
              <a:rPr lang="en-US" b="1" dirty="0">
                <a:solidFill>
                  <a:schemeClr val="bg1"/>
                </a:solidFill>
              </a:rPr>
              <a:t>N6600, Fall 2021</a:t>
            </a:r>
          </a:p>
          <a:p>
            <a:pPr algn="ctr">
              <a:lnSpc>
                <a:spcPct val="100000"/>
              </a:lnSpc>
            </a:pPr>
            <a:r>
              <a:rPr lang="en-US" b="1" dirty="0">
                <a:solidFill>
                  <a:schemeClr val="bg1"/>
                </a:solidFill>
              </a:rPr>
              <a:t>University of Minnesota – Twin Cities: School of Nursing</a:t>
            </a:r>
          </a:p>
          <a:p>
            <a:pPr algn="ctr">
              <a:lnSpc>
                <a:spcPct val="100000"/>
              </a:lnSpc>
            </a:pPr>
            <a:r>
              <a:rPr lang="en-US" b="1" dirty="0">
                <a:solidFill>
                  <a:schemeClr val="bg1"/>
                </a:solidFill>
              </a:rPr>
              <a:t>11.30.2021</a:t>
            </a:r>
          </a:p>
          <a:p>
            <a:pPr algn="ctr">
              <a:lnSpc>
                <a:spcPct val="100000"/>
              </a:lnSpc>
            </a:pPr>
            <a:r>
              <a:rPr lang="en-US" b="1" dirty="0">
                <a:solidFill>
                  <a:schemeClr val="bg1"/>
                </a:solidFill>
              </a:rPr>
              <a:t>By Meena </a:t>
            </a:r>
            <a:r>
              <a:rPr lang="en-US" b="1" dirty="0" err="1">
                <a:solidFill>
                  <a:schemeClr val="bg1"/>
                </a:solidFill>
              </a:rPr>
              <a:t>Iyer</a:t>
            </a:r>
            <a:r>
              <a:rPr lang="en-US" b="1" dirty="0">
                <a:solidFill>
                  <a:schemeClr val="bg1"/>
                </a:solidFill>
              </a:rPr>
              <a:t>, Jayne Sparks, &amp; Adrienne Thayer</a:t>
            </a:r>
          </a:p>
        </p:txBody>
      </p:sp>
      <p:sp>
        <p:nvSpPr>
          <p:cNvPr id="21"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67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BFEF3-5559-48FE-90D8-548E4E8E778D}"/>
              </a:ext>
            </a:extLst>
          </p:cNvPr>
          <p:cNvSpPr>
            <a:spLocks noGrp="1"/>
          </p:cNvSpPr>
          <p:nvPr>
            <p:ph type="title"/>
          </p:nvPr>
        </p:nvSpPr>
        <p:spPr>
          <a:xfrm>
            <a:off x="638881" y="5494378"/>
            <a:ext cx="10909640" cy="1207968"/>
          </a:xfrm>
        </p:spPr>
        <p:txBody>
          <a:bodyPr vert="horz" lIns="91440" tIns="45720" rIns="91440" bIns="45720" rtlCol="0" anchor="ctr">
            <a:normAutofit fontScale="90000"/>
          </a:bodyPr>
          <a:lstStyle/>
          <a:p>
            <a:pPr algn="ctr"/>
            <a:r>
              <a:rPr lang="en-US" b="1" dirty="0"/>
              <a:t>Building Consensus </a:t>
            </a:r>
          </a:p>
        </p:txBody>
      </p:sp>
      <p:sp>
        <p:nvSpPr>
          <p:cNvPr id="3" name="Text Placeholder 2">
            <a:extLst>
              <a:ext uri="{FF2B5EF4-FFF2-40B4-BE49-F238E27FC236}">
                <a16:creationId xmlns:a16="http://schemas.microsoft.com/office/drawing/2014/main" id="{1F3CBA43-CC56-40AC-B147-D1E33F9F71B1}"/>
              </a:ext>
            </a:extLst>
          </p:cNvPr>
          <p:cNvSpPr>
            <a:spLocks noGrp="1"/>
          </p:cNvSpPr>
          <p:nvPr>
            <p:ph type="body" idx="1"/>
          </p:nvPr>
        </p:nvSpPr>
        <p:spPr>
          <a:xfrm>
            <a:off x="6254497" y="5171600"/>
            <a:ext cx="5614416" cy="322778"/>
          </a:xfrm>
        </p:spPr>
        <p:txBody>
          <a:bodyPr vert="horz" lIns="91440" tIns="45720" rIns="91440" bIns="45720" rtlCol="0" anchor="ctr">
            <a:normAutofit fontScale="62500" lnSpcReduction="20000"/>
          </a:bodyPr>
          <a:lstStyle/>
          <a:p>
            <a:pPr algn="ctr"/>
            <a:r>
              <a:rPr lang="en-US" sz="2400" dirty="0">
                <a:solidFill>
                  <a:schemeClr val="tx1"/>
                </a:solidFill>
              </a:rPr>
              <a:t>Photo credit: Christensen, 2017, p. 403</a:t>
            </a:r>
          </a:p>
        </p:txBody>
      </p:sp>
      <p:pic>
        <p:nvPicPr>
          <p:cNvPr id="6" name="Graphic 5" descr="Dance with solid fill">
            <a:extLst>
              <a:ext uri="{FF2B5EF4-FFF2-40B4-BE49-F238E27FC236}">
                <a16:creationId xmlns:a16="http://schemas.microsoft.com/office/drawing/2014/main" id="{B0482E4A-7AEB-405B-94EA-87B505254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740" y="4901475"/>
            <a:ext cx="2436927" cy="1632889"/>
          </a:xfrm>
          <a:prstGeom prst="rect">
            <a:avLst/>
          </a:prstGeom>
        </p:spPr>
      </p:pic>
      <p:pic>
        <p:nvPicPr>
          <p:cNvPr id="3074" name="Picture 2">
            <a:extLst>
              <a:ext uri="{FF2B5EF4-FFF2-40B4-BE49-F238E27FC236}">
                <a16:creationId xmlns:a16="http://schemas.microsoft.com/office/drawing/2014/main" id="{70C4735B-6C54-4595-9FF8-83D86FE6542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6031" y="323720"/>
            <a:ext cx="11642881" cy="474789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rgbClr val="6FE4BB"/>
          </a:solidFill>
          <a:ln w="38100" cap="rnd">
            <a:solidFill>
              <a:srgbClr val="6FE4B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48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314E6-12DD-43F5-B6F3-E89EB97380F0}"/>
              </a:ext>
            </a:extLst>
          </p:cNvPr>
          <p:cNvSpPr>
            <a:spLocks noGrp="1"/>
          </p:cNvSpPr>
          <p:nvPr>
            <p:ph type="title"/>
          </p:nvPr>
        </p:nvSpPr>
        <p:spPr>
          <a:xfrm>
            <a:off x="5297762" y="329184"/>
            <a:ext cx="6251110" cy="1783080"/>
          </a:xfrm>
        </p:spPr>
        <p:txBody>
          <a:bodyPr anchor="b">
            <a:normAutofit/>
          </a:bodyPr>
          <a:lstStyle/>
          <a:p>
            <a:r>
              <a:rPr lang="en-US" sz="7200"/>
              <a:t>Anticipated Outcomes</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5BA3F4"/>
          </a:solidFill>
          <a:ln w="38100" cap="rnd">
            <a:solidFill>
              <a:srgbClr val="5BA3F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6D7062-6543-401B-A0EE-8ADBEDCB30F5}"/>
              </a:ext>
            </a:extLst>
          </p:cNvPr>
          <p:cNvSpPr>
            <a:spLocks noGrp="1"/>
          </p:cNvSpPr>
          <p:nvPr>
            <p:ph idx="1"/>
          </p:nvPr>
        </p:nvSpPr>
        <p:spPr>
          <a:xfrm>
            <a:off x="5297762" y="2706624"/>
            <a:ext cx="6251110" cy="3483864"/>
          </a:xfrm>
        </p:spPr>
        <p:txBody>
          <a:bodyPr>
            <a:normAutofit/>
          </a:bodyPr>
          <a:lstStyle/>
          <a:p>
            <a:pPr rtl="0" fontAlgn="base">
              <a:lnSpc>
                <a:spcPct val="100000"/>
              </a:lnSpc>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Increase in rate of preventive services</a:t>
            </a:r>
          </a:p>
          <a:p>
            <a:pPr rtl="0" fontAlgn="base">
              <a:lnSpc>
                <a:spcPct val="100000"/>
              </a:lnSpc>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Decrease in rate of hospitalizations</a:t>
            </a:r>
          </a:p>
          <a:p>
            <a:pPr rtl="0" fontAlgn="base">
              <a:lnSpc>
                <a:spcPct val="100000"/>
              </a:lnSpc>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Decrease in prevalence of risk factors (CDC, n.d.)</a:t>
            </a:r>
          </a:p>
          <a:p>
            <a:pPr rtl="0" fontAlgn="base">
              <a:lnSpc>
                <a:spcPct val="100000"/>
              </a:lnSpc>
              <a:spcBef>
                <a:spcPts val="0"/>
              </a:spcBef>
              <a:spcAft>
                <a:spcPts val="1200"/>
              </a:spcAft>
              <a:buFont typeface="Arial" panose="020B0604020202020204" pitchFamily="34" charset="0"/>
              <a:buChar char="•"/>
            </a:pPr>
            <a:r>
              <a:rPr lang="en-US" b="0" i="0" u="none" strike="noStrike">
                <a:effectLst/>
                <a:latin typeface="Arial" panose="020B0604020202020204" pitchFamily="34" charset="0"/>
              </a:rPr>
              <a:t>Increase in patients participating in wellness activities</a:t>
            </a:r>
          </a:p>
          <a:p>
            <a:pPr>
              <a:lnSpc>
                <a:spcPct val="100000"/>
              </a:lnSpc>
            </a:pPr>
            <a:endParaRPr lang="en-US"/>
          </a:p>
        </p:txBody>
      </p:sp>
      <p:pic>
        <p:nvPicPr>
          <p:cNvPr id="5" name="Picture 4" descr="Magnifying glass showing decling performance">
            <a:extLst>
              <a:ext uri="{FF2B5EF4-FFF2-40B4-BE49-F238E27FC236}">
                <a16:creationId xmlns:a16="http://schemas.microsoft.com/office/drawing/2014/main" id="{DDC2B3A4-8F90-4A28-A440-47195C1E3C16}"/>
              </a:ext>
            </a:extLst>
          </p:cNvPr>
          <p:cNvPicPr>
            <a:picLocks noChangeAspect="1"/>
          </p:cNvPicPr>
          <p:nvPr/>
        </p:nvPicPr>
        <p:blipFill rotWithShape="1">
          <a:blip r:embed="rId3"/>
          <a:srcRect l="12053" r="4261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8310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4BB1-AA94-419E-9DB7-63DD779B3F08}"/>
              </a:ext>
            </a:extLst>
          </p:cNvPr>
          <p:cNvSpPr>
            <a:spLocks noGrp="1"/>
          </p:cNvSpPr>
          <p:nvPr>
            <p:ph type="title"/>
          </p:nvPr>
        </p:nvSpPr>
        <p:spPr/>
        <p:txBody>
          <a:bodyPr/>
          <a:lstStyle/>
          <a:p>
            <a:pPr algn="ctr"/>
            <a:r>
              <a:rPr lang="en-US" dirty="0"/>
              <a:t>In summary</a:t>
            </a:r>
          </a:p>
        </p:txBody>
      </p:sp>
      <p:pic>
        <p:nvPicPr>
          <p:cNvPr id="1026" name="Picture 2">
            <a:extLst>
              <a:ext uri="{FF2B5EF4-FFF2-40B4-BE49-F238E27FC236}">
                <a16:creationId xmlns:a16="http://schemas.microsoft.com/office/drawing/2014/main" id="{1D57D48F-CB31-4BAA-97B4-3FE983E0A4D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99847" y="2083989"/>
            <a:ext cx="5181600" cy="1920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20F8F86-4AAD-4835-9DE3-CE4DF7F01CC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51691" y="1928813"/>
            <a:ext cx="3822617" cy="42529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AD2264B-A7D7-459A-A9CF-DB0748797A9F}"/>
              </a:ext>
            </a:extLst>
          </p:cNvPr>
          <p:cNvSpPr txBox="1"/>
          <p:nvPr/>
        </p:nvSpPr>
        <p:spPr>
          <a:xfrm>
            <a:off x="2894743" y="3634705"/>
            <a:ext cx="6097712" cy="369332"/>
          </a:xfrm>
          <a:prstGeom prst="rect">
            <a:avLst/>
          </a:prstGeom>
          <a:noFill/>
        </p:spPr>
        <p:txBody>
          <a:bodyPr wrap="square">
            <a:spAutoFit/>
          </a:bodyPr>
          <a:lstStyle/>
          <a:p>
            <a:r>
              <a:rPr lang="en-US" b="0" dirty="0">
                <a:effectLst/>
              </a:rPr>
              <a:t> </a:t>
            </a:r>
            <a:endParaRPr lang="en-US" dirty="0"/>
          </a:p>
        </p:txBody>
      </p:sp>
      <p:sp>
        <p:nvSpPr>
          <p:cNvPr id="12" name="Arrow: Left-Right 11">
            <a:extLst>
              <a:ext uri="{FF2B5EF4-FFF2-40B4-BE49-F238E27FC236}">
                <a16:creationId xmlns:a16="http://schemas.microsoft.com/office/drawing/2014/main" id="{751C5FE0-F156-4F1E-B7C6-5EFF2C6B74C2}"/>
              </a:ext>
            </a:extLst>
          </p:cNvPr>
          <p:cNvSpPr/>
          <p:nvPr/>
        </p:nvSpPr>
        <p:spPr>
          <a:xfrm>
            <a:off x="5535046" y="3449547"/>
            <a:ext cx="1863047" cy="452063"/>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E10B6D-B259-413A-8488-AF8F751C0331}"/>
              </a:ext>
            </a:extLst>
          </p:cNvPr>
          <p:cNvSpPr txBox="1"/>
          <p:nvPr/>
        </p:nvSpPr>
        <p:spPr>
          <a:xfrm>
            <a:off x="838200" y="4921321"/>
            <a:ext cx="4987247" cy="1200329"/>
          </a:xfrm>
          <a:prstGeom prst="rect">
            <a:avLst/>
          </a:prstGeom>
          <a:noFill/>
        </p:spPr>
        <p:txBody>
          <a:bodyPr wrap="square" rtlCol="0">
            <a:spAutoFit/>
          </a:bodyPr>
          <a:lstStyle/>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Community Lead</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Addressing Social Determinants of Health</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Coordinated, Accessible Care</a:t>
            </a:r>
          </a:p>
          <a:p>
            <a:pPr rtl="0" fontAlgn="base">
              <a:spcBef>
                <a:spcPts val="0"/>
              </a:spcBef>
              <a:spcAft>
                <a:spcPts val="0"/>
              </a:spcAft>
              <a:buFont typeface="Arial" panose="020B0604020202020204" pitchFamily="34" charset="0"/>
              <a:buChar char="•"/>
            </a:pPr>
            <a:r>
              <a:rPr lang="en-US" sz="1800" b="0" i="0" u="none" strike="noStrike">
                <a:solidFill>
                  <a:srgbClr val="000000"/>
                </a:solidFill>
                <a:effectLst/>
                <a:latin typeface="Arial" panose="020B0604020202020204" pitchFamily="34" charset="0"/>
              </a:rPr>
              <a:t>True Prevention</a:t>
            </a:r>
          </a:p>
        </p:txBody>
      </p:sp>
    </p:spTree>
    <p:extLst>
      <p:ext uri="{BB962C8B-B14F-4D97-AF65-F5344CB8AC3E}">
        <p14:creationId xmlns:p14="http://schemas.microsoft.com/office/powerpoint/2010/main" val="299984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223127-E156-4B31-977A-8F141EF77605}"/>
              </a:ext>
            </a:extLst>
          </p:cNvPr>
          <p:cNvSpPr txBox="1"/>
          <p:nvPr/>
        </p:nvSpPr>
        <p:spPr>
          <a:xfrm>
            <a:off x="1" y="1"/>
            <a:ext cx="12192000" cy="7555210"/>
          </a:xfrm>
          <a:prstGeom prst="rect">
            <a:avLst/>
          </a:prstGeom>
          <a:noFill/>
        </p:spPr>
        <p:txBody>
          <a:bodyPr wrap="square" rtlCol="0">
            <a:spAutoFit/>
          </a:bodyPr>
          <a:lstStyle/>
          <a:p>
            <a:pPr algn="ctr" rtl="0">
              <a:spcBef>
                <a:spcPts val="1200"/>
              </a:spcBef>
              <a:spcAft>
                <a:spcPts val="1200"/>
              </a:spcAft>
            </a:pPr>
            <a:r>
              <a:rPr lang="en-US" sz="1800" b="1" i="0" u="none" strike="noStrike" dirty="0">
                <a:solidFill>
                  <a:srgbClr val="000000"/>
                </a:solidFill>
                <a:effectLst/>
                <a:latin typeface="Georgia" panose="02040502050405020303" pitchFamily="18" charset="0"/>
              </a:rPr>
              <a:t>References </a:t>
            </a:r>
            <a:endParaRPr lang="en-US" b="0" dirty="0">
              <a:effectLst/>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rPr>
              <a:t>American Academy of Nursing (n.d.). 11th Street family health services</a:t>
            </a:r>
            <a:r>
              <a:rPr lang="en-US" sz="1000" b="0" i="1" u="none" strike="noStrike" dirty="0">
                <a:solidFill>
                  <a:srgbClr val="000000"/>
                </a:solidFill>
                <a:effectLst/>
                <a:latin typeface="Times New Roman" panose="02020603050405020304" pitchFamily="18" charset="0"/>
              </a:rPr>
              <a:t>. Edge Runners</a:t>
            </a:r>
            <a:r>
              <a:rPr lang="en-US" sz="1000" b="0" i="0" u="none" strike="noStrike" dirty="0">
                <a:solidFill>
                  <a:srgbClr val="000000"/>
                </a:solidFill>
                <a:effectLst/>
                <a:latin typeface="Times New Roman" panose="02020603050405020304" pitchFamily="18" charset="0"/>
              </a:rPr>
              <a:t>. https://www.aannet.org/initiatives/edge-runners/profiles/edge-runners--eleventh-street-family-health-services</a:t>
            </a:r>
            <a:endParaRPr lang="en-US" sz="1000" b="0" dirty="0">
              <a:effectLst/>
            </a:endParaRPr>
          </a:p>
          <a:p>
            <a:pPr marL="457200" rtl="0">
              <a:lnSpc>
                <a:spcPct val="200000"/>
              </a:lnSpc>
              <a:spcBef>
                <a:spcPts val="0"/>
              </a:spcBef>
              <a:spcAft>
                <a:spcPts val="0"/>
              </a:spcAft>
            </a:pPr>
            <a:r>
              <a:rPr lang="en-US" sz="1000" b="0" i="0" u="none" strike="noStrike" dirty="0" err="1">
                <a:solidFill>
                  <a:srgbClr val="000000"/>
                </a:solidFill>
                <a:effectLst/>
                <a:latin typeface="Times New Roman" panose="02020603050405020304" pitchFamily="18" charset="0"/>
              </a:rPr>
              <a:t>Arend</a:t>
            </a:r>
            <a:r>
              <a:rPr lang="en-US" sz="1000" b="0" i="0" u="none" strike="noStrike" dirty="0">
                <a:solidFill>
                  <a:srgbClr val="000000"/>
                </a:solidFill>
                <a:effectLst/>
                <a:latin typeface="Times New Roman" panose="02020603050405020304" pitchFamily="18" charset="0"/>
              </a:rPr>
              <a:t>, J., Tsang-Quinn, J., Levine, C., &amp; Thomas, D. (2012). The patient-centered medical home: history, components, and review of the evidence. </a:t>
            </a:r>
            <a:r>
              <a:rPr lang="en-US" sz="1000" b="0" i="1" u="none" strike="noStrike" dirty="0">
                <a:solidFill>
                  <a:srgbClr val="000000"/>
                </a:solidFill>
                <a:effectLst/>
                <a:latin typeface="Times New Roman" panose="02020603050405020304" pitchFamily="18" charset="0"/>
              </a:rPr>
              <a:t>Mount Sinai Journal of Medicine: A Journal of Translational and 	Personalized Medicine</a:t>
            </a:r>
            <a:r>
              <a:rPr lang="en-US" sz="1000" b="0" i="0" u="none" strike="noStrike" dirty="0">
                <a:solidFill>
                  <a:srgbClr val="000000"/>
                </a:solidFill>
                <a:effectLst/>
                <a:latin typeface="Times New Roman" panose="02020603050405020304" pitchFamily="18" charset="0"/>
              </a:rPr>
              <a:t>, 79(4), 433–450. </a:t>
            </a:r>
            <a:r>
              <a:rPr lang="en-US" sz="1000" b="0" i="0" u="sng" strike="noStrike" dirty="0">
                <a:solidFill>
                  <a:srgbClr val="1155CC"/>
                </a:solidFill>
                <a:effectLst/>
                <a:latin typeface="Times New Roman" panose="02020603050405020304" pitchFamily="18" charset="0"/>
                <a:hlinkClick r:id="rId2"/>
              </a:rPr>
              <a:t>https://doi.org/10.1002/msj.21326</a:t>
            </a:r>
            <a:endParaRPr lang="en-US" sz="1000" b="0" dirty="0">
              <a:effectLst/>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rPr>
              <a:t>Care Continuum Alliance. (2012). </a:t>
            </a:r>
            <a:r>
              <a:rPr lang="en-US" sz="1000" b="0" i="1" u="none" strike="noStrike" dirty="0">
                <a:solidFill>
                  <a:srgbClr val="000000"/>
                </a:solidFill>
                <a:effectLst/>
                <a:latin typeface="Times New Roman" panose="02020603050405020304" pitchFamily="18" charset="0"/>
              </a:rPr>
              <a:t>A population health guide for primary care models. </a:t>
            </a:r>
            <a:r>
              <a:rPr lang="en-US" sz="1000" b="0" i="0" u="sng" strike="noStrike" dirty="0">
                <a:solidFill>
                  <a:srgbClr val="1155CC"/>
                </a:solidFill>
                <a:effectLst/>
                <a:latin typeface="Times New Roman" panose="02020603050405020304" pitchFamily="18" charset="0"/>
                <a:hlinkClick r:id="rId3"/>
              </a:rPr>
              <a:t>https://populationhealthalliance.org/wp-content/uploads/2018/02/cca-implementat</a:t>
            </a:r>
            <a:endParaRPr lang="en-US" sz="1000" b="0" dirty="0">
              <a:effectLst/>
            </a:endParaRPr>
          </a:p>
          <a:p>
            <a:pPr marL="457200" indent="457200" rtl="0">
              <a:lnSpc>
                <a:spcPct val="200000"/>
              </a:lnSpc>
              <a:spcBef>
                <a:spcPts val="0"/>
              </a:spcBef>
              <a:spcAft>
                <a:spcPts val="0"/>
              </a:spcAft>
            </a:pPr>
            <a:r>
              <a:rPr lang="en-US" sz="1000" u="sng" dirty="0">
                <a:solidFill>
                  <a:srgbClr val="1155CC"/>
                </a:solidFill>
                <a:latin typeface="Times New Roman" panose="02020603050405020304" pitchFamily="18" charset="0"/>
              </a:rPr>
              <a:t>ions-and-evaluations.pdf</a:t>
            </a: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rPr>
              <a:t>Centers for Disease Control and Prevention (n.d.). </a:t>
            </a:r>
            <a:r>
              <a:rPr lang="en-US" sz="1000" b="0" i="1" u="none" strike="noStrike" dirty="0">
                <a:solidFill>
                  <a:srgbClr val="000000"/>
                </a:solidFill>
                <a:effectLst/>
                <a:latin typeface="Times New Roman" panose="02020603050405020304" pitchFamily="18" charset="0"/>
              </a:rPr>
              <a:t>Workplace health promotion. </a:t>
            </a:r>
            <a:r>
              <a:rPr lang="en-US" sz="1000" b="0" i="0" u="none" strike="noStrike" dirty="0">
                <a:solidFill>
                  <a:srgbClr val="000000"/>
                </a:solidFill>
                <a:effectLst/>
                <a:latin typeface="Times New Roman" panose="02020603050405020304" pitchFamily="18" charset="0"/>
              </a:rPr>
              <a:t>https://www.cdc.gov/workplacehealthpromotion/model/index.html</a:t>
            </a:r>
            <a:endParaRPr lang="en-US" sz="1000" b="0" dirty="0">
              <a:effectLst/>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rPr>
              <a:t>Christensen. C., Grossman, J. H., &amp; Hwang, J.  (2016). </a:t>
            </a:r>
            <a:r>
              <a:rPr lang="en-US" sz="1000" b="0" i="1" u="none" strike="noStrike" dirty="0">
                <a:solidFill>
                  <a:srgbClr val="000000"/>
                </a:solidFill>
                <a:effectLst/>
                <a:latin typeface="Times New Roman" panose="02020603050405020304" pitchFamily="18" charset="0"/>
              </a:rPr>
              <a:t>The innovator’s prescription: A disruptive solution for health care.</a:t>
            </a:r>
            <a:r>
              <a:rPr lang="en-US" sz="1000" b="0" i="0" u="none" strike="noStrike" dirty="0">
                <a:solidFill>
                  <a:srgbClr val="000000"/>
                </a:solidFill>
                <a:effectLst/>
                <a:latin typeface="Times New Roman" panose="02020603050405020304" pitchFamily="18" charset="0"/>
              </a:rPr>
              <a:t> New York: NY. McGraw-Hill.</a:t>
            </a:r>
            <a:endParaRPr lang="en-US" sz="1000" b="0" dirty="0">
              <a:effectLst/>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rPr>
              <a:t>Domínguez-Alonso, E. &amp; </a:t>
            </a:r>
            <a:r>
              <a:rPr lang="en-US" sz="1000" b="0" i="0" u="none" strike="noStrike" dirty="0" err="1">
                <a:solidFill>
                  <a:srgbClr val="000000"/>
                </a:solidFill>
                <a:effectLst/>
                <a:latin typeface="Times New Roman" panose="02020603050405020304" pitchFamily="18" charset="0"/>
              </a:rPr>
              <a:t>Zacea</a:t>
            </a:r>
            <a:r>
              <a:rPr lang="en-US" sz="1000" b="0" i="0" u="none" strike="noStrike" dirty="0">
                <a:solidFill>
                  <a:srgbClr val="000000"/>
                </a:solidFill>
                <a:effectLst/>
                <a:latin typeface="Times New Roman" panose="02020603050405020304" pitchFamily="18" charset="0"/>
              </a:rPr>
              <a:t>, E. (2010). </a:t>
            </a:r>
            <a:r>
              <a:rPr lang="en-US" sz="1000" b="0" i="1" u="none" strike="noStrike" dirty="0">
                <a:solidFill>
                  <a:srgbClr val="000000"/>
                </a:solidFill>
                <a:effectLst/>
                <a:latin typeface="Times New Roman" panose="02020603050405020304" pitchFamily="18" charset="0"/>
              </a:rPr>
              <a:t>Sistema de </a:t>
            </a:r>
            <a:r>
              <a:rPr lang="en-US" sz="1000" b="0" i="1" u="none" strike="noStrike" dirty="0" err="1">
                <a:solidFill>
                  <a:srgbClr val="000000"/>
                </a:solidFill>
                <a:effectLst/>
                <a:latin typeface="Times New Roman" panose="02020603050405020304" pitchFamily="18" charset="0"/>
              </a:rPr>
              <a:t>salud</a:t>
            </a:r>
            <a:r>
              <a:rPr lang="en-US" sz="1000" b="0" i="1" u="none" strike="noStrike" dirty="0">
                <a:solidFill>
                  <a:srgbClr val="000000"/>
                </a:solidFill>
                <a:effectLst/>
                <a:latin typeface="Times New Roman" panose="02020603050405020304" pitchFamily="18" charset="0"/>
              </a:rPr>
              <a:t> de Cuba.</a:t>
            </a:r>
            <a:r>
              <a:rPr lang="en-US" sz="1000" b="0" i="0" u="none" strike="noStrike" dirty="0">
                <a:solidFill>
                  <a:srgbClr val="000000"/>
                </a:solidFill>
                <a:effectLst/>
                <a:latin typeface="Times New Roman" panose="02020603050405020304" pitchFamily="18" charset="0"/>
              </a:rPr>
              <a:t> </a:t>
            </a:r>
            <a:r>
              <a:rPr lang="en-US" sz="1000" b="0" i="0" u="none" strike="noStrike" dirty="0" err="1">
                <a:solidFill>
                  <a:srgbClr val="000000"/>
                </a:solidFill>
                <a:effectLst/>
                <a:latin typeface="Times New Roman" panose="02020603050405020304" pitchFamily="18" charset="0"/>
              </a:rPr>
              <a:t>Salud</a:t>
            </a:r>
            <a:r>
              <a:rPr lang="en-US" sz="1000" b="0" i="0" u="none" strike="noStrike" dirty="0">
                <a:solidFill>
                  <a:srgbClr val="000000"/>
                </a:solidFill>
                <a:effectLst/>
                <a:latin typeface="Times New Roman" panose="02020603050405020304" pitchFamily="18" charset="0"/>
              </a:rPr>
              <a:t> </a:t>
            </a:r>
            <a:r>
              <a:rPr lang="en-US" sz="1000" b="0" i="0" u="none" strike="noStrike" dirty="0" err="1">
                <a:solidFill>
                  <a:srgbClr val="000000"/>
                </a:solidFill>
                <a:effectLst/>
                <a:latin typeface="Times New Roman" panose="02020603050405020304" pitchFamily="18" charset="0"/>
              </a:rPr>
              <a:t>Pública</a:t>
            </a:r>
            <a:r>
              <a:rPr lang="en-US" sz="1000" b="0" i="0" u="none" strike="noStrike" dirty="0">
                <a:solidFill>
                  <a:srgbClr val="000000"/>
                </a:solidFill>
                <a:effectLst/>
                <a:latin typeface="Times New Roman" panose="02020603050405020304" pitchFamily="18" charset="0"/>
              </a:rPr>
              <a:t> de México. 53. s168-s176.</a:t>
            </a:r>
            <a:endParaRPr lang="en-US" sz="1000" b="0" dirty="0">
              <a:effectLst/>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rPr>
              <a:t>Ely, L. T. (2015). Nurse-managed clinics: barriers and benefits toward financial sustainability when integrating primary care and mental health. </a:t>
            </a:r>
            <a:r>
              <a:rPr lang="en-US" sz="1000" b="0" i="1" u="none" strike="noStrike" dirty="0">
                <a:solidFill>
                  <a:srgbClr val="000000"/>
                </a:solidFill>
                <a:effectLst/>
                <a:latin typeface="Times New Roman" panose="02020603050405020304" pitchFamily="18" charset="0"/>
              </a:rPr>
              <a:t>Nursing Economics</a:t>
            </a:r>
            <a:r>
              <a:rPr lang="en-US" sz="1000" b="0" i="0" u="none" strike="noStrike" dirty="0">
                <a:solidFill>
                  <a:srgbClr val="000000"/>
                </a:solidFill>
                <a:effectLst/>
                <a:latin typeface="Times New Roman" panose="02020603050405020304" pitchFamily="18" charset="0"/>
              </a:rPr>
              <a:t>, </a:t>
            </a:r>
            <a:r>
              <a:rPr lang="en-US" sz="1000" b="0" i="1" u="none" strike="noStrike" dirty="0">
                <a:solidFill>
                  <a:srgbClr val="000000"/>
                </a:solidFill>
                <a:effectLst/>
                <a:latin typeface="Times New Roman" panose="02020603050405020304" pitchFamily="18" charset="0"/>
              </a:rPr>
              <a:t>33</a:t>
            </a:r>
            <a:r>
              <a:rPr lang="en-US" sz="1000" b="0" i="0" u="none" strike="noStrike" dirty="0">
                <a:solidFill>
                  <a:srgbClr val="000000"/>
                </a:solidFill>
                <a:effectLst/>
                <a:latin typeface="Times New Roman" panose="02020603050405020304" pitchFamily="18" charset="0"/>
              </a:rPr>
              <a:t>(4), 193–203.</a:t>
            </a:r>
            <a:endParaRPr lang="en-US" sz="1000" b="0" dirty="0">
              <a:effectLst/>
            </a:endParaRPr>
          </a:p>
          <a:p>
            <a:pPr marL="457200" rtl="0">
              <a:lnSpc>
                <a:spcPct val="200000"/>
              </a:lnSpc>
              <a:spcBef>
                <a:spcPts val="0"/>
              </a:spcBef>
              <a:spcAft>
                <a:spcPts val="0"/>
              </a:spcAft>
            </a:pPr>
            <a:r>
              <a:rPr lang="en-US" sz="1000" b="0" i="1" u="none" strike="noStrike" dirty="0">
                <a:solidFill>
                  <a:srgbClr val="000000"/>
                </a:solidFill>
                <a:effectLst/>
                <a:latin typeface="Times New Roman" panose="02020603050405020304" pitchFamily="18" charset="0"/>
              </a:rPr>
              <a:t>Funding Opportunities for Federally Qualified Health Centers (FQHCs)</a:t>
            </a:r>
            <a:r>
              <a:rPr lang="en-US" sz="1000" b="0" i="0" u="none" strike="noStrike" dirty="0">
                <a:solidFill>
                  <a:srgbClr val="000000"/>
                </a:solidFill>
                <a:effectLst/>
                <a:latin typeface="Times New Roman" panose="02020603050405020304" pitchFamily="18" charset="0"/>
              </a:rPr>
              <a:t>. (n.d.). </a:t>
            </a:r>
            <a:r>
              <a:rPr lang="en-US" sz="1000" b="0" i="0" u="none" strike="noStrike" dirty="0" err="1">
                <a:solidFill>
                  <a:srgbClr val="000000"/>
                </a:solidFill>
                <a:effectLst/>
                <a:latin typeface="Times New Roman" panose="02020603050405020304" pitchFamily="18" charset="0"/>
              </a:rPr>
              <a:t>FQHC.Org</a:t>
            </a:r>
            <a:r>
              <a:rPr lang="en-US" sz="1000" b="0" i="0" u="none" strike="noStrike" dirty="0">
                <a:solidFill>
                  <a:srgbClr val="000000"/>
                </a:solidFill>
                <a:effectLst/>
                <a:latin typeface="Times New Roman" panose="02020603050405020304" pitchFamily="18" charset="0"/>
              </a:rPr>
              <a:t>. https://www.fqhc.org/funding-opportunities</a:t>
            </a:r>
            <a:endParaRPr lang="en-US" sz="1000" b="0" dirty="0">
              <a:effectLst/>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rPr>
              <a:t>Greene, R. (2003, April). Effective community health participation strategies: a Cuban example. </a:t>
            </a:r>
            <a:r>
              <a:rPr lang="en-US" sz="1000" b="0" i="1" u="none" strike="noStrike" dirty="0">
                <a:solidFill>
                  <a:srgbClr val="000000"/>
                </a:solidFill>
                <a:effectLst/>
                <a:latin typeface="Times New Roman" panose="02020603050405020304" pitchFamily="18" charset="0"/>
              </a:rPr>
              <a:t>International Journal of Health Planning and Management,</a:t>
            </a:r>
            <a:r>
              <a:rPr lang="en-US" sz="1000" b="0" i="0" u="none" strike="noStrike" dirty="0">
                <a:solidFill>
                  <a:srgbClr val="000000"/>
                </a:solidFill>
                <a:effectLst/>
                <a:latin typeface="Times New Roman" panose="02020603050405020304" pitchFamily="18" charset="0"/>
              </a:rPr>
              <a:t> 18(2), 105–116.</a:t>
            </a:r>
            <a:endParaRPr lang="en-US" sz="1000" b="0" dirty="0">
              <a:effectLst/>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cs typeface="Times New Roman" panose="02020603050405020304" pitchFamily="18" charset="0"/>
              </a:rPr>
              <a:t>Health Resources and Services Administration (HRSA) (2018). Health center program compliance manual. </a:t>
            </a:r>
            <a:r>
              <a:rPr lang="en-US" sz="1000" b="0" i="1" u="none" strike="noStrike" dirty="0">
                <a:solidFill>
                  <a:srgbClr val="000000"/>
                </a:solidFill>
                <a:effectLst/>
                <a:latin typeface="Times New Roman" panose="02020603050405020304" pitchFamily="18" charset="0"/>
                <a:cs typeface="Times New Roman" panose="02020603050405020304" pitchFamily="18" charset="0"/>
              </a:rPr>
              <a:t>Bureau of Primary Health Care. </a:t>
            </a:r>
            <a:r>
              <a:rPr lang="en-US" sz="1000" b="0" i="0" u="sng" strike="noStrike" dirty="0">
                <a:solidFill>
                  <a:srgbClr val="1155CC"/>
                </a:solidFill>
                <a:effectLst/>
                <a:latin typeface="Times New Roman" panose="02020603050405020304" pitchFamily="18" charset="0"/>
                <a:cs typeface="Times New Roman" panose="02020603050405020304" pitchFamily="18" charset="0"/>
                <a:hlinkClick r:id="rId4"/>
              </a:rPr>
              <a:t>https://bphc.hrsa.gov/programrequirements/compliancemanual/index.html</a:t>
            </a:r>
            <a:endParaRPr lang="en-US" sz="1000" b="0" dirty="0">
              <a:effectLst/>
              <a:latin typeface="Times New Roman" panose="02020603050405020304" pitchFamily="18" charset="0"/>
              <a:cs typeface="Times New Roman" panose="02020603050405020304" pitchFamily="18" charset="0"/>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cs typeface="Times New Roman" panose="02020603050405020304" pitchFamily="18" charset="0"/>
              </a:rPr>
              <a:t>Institute of Medicine (2011). </a:t>
            </a:r>
            <a:r>
              <a:rPr lang="en-US" sz="1000" b="0" i="0" u="none" strike="noStrike" dirty="0">
                <a:solidFill>
                  <a:srgbClr val="212121"/>
                </a:solidFill>
                <a:effectLst/>
                <a:latin typeface="Times New Roman" panose="02020603050405020304" pitchFamily="18" charset="0"/>
                <a:cs typeface="Times New Roman" panose="02020603050405020304" pitchFamily="18" charset="0"/>
              </a:rPr>
              <a:t>Institute of Medicine (US) Committee on the Robert Wood Johnson Foundation Initiative on the Future of Nursing, at the Institute of Medicine. (2011). </a:t>
            </a:r>
            <a:r>
              <a:rPr lang="en-US" sz="1000" b="0" i="1" u="none" strike="noStrike" dirty="0">
                <a:solidFill>
                  <a:srgbClr val="212121"/>
                </a:solidFill>
                <a:effectLst/>
                <a:latin typeface="Times New Roman" panose="02020603050405020304" pitchFamily="18" charset="0"/>
                <a:cs typeface="Times New Roman" panose="02020603050405020304" pitchFamily="18" charset="0"/>
              </a:rPr>
              <a:t>The Future of Nursing: Leading Change, 	Advancing Health</a:t>
            </a:r>
            <a:r>
              <a:rPr lang="en-US" sz="1000" b="0" i="0" u="none" strike="noStrike" dirty="0">
                <a:solidFill>
                  <a:srgbClr val="212121"/>
                </a:solidFill>
                <a:effectLst/>
                <a:latin typeface="Times New Roman" panose="02020603050405020304" pitchFamily="18" charset="0"/>
                <a:cs typeface="Times New Roman" panose="02020603050405020304" pitchFamily="18" charset="0"/>
              </a:rPr>
              <a:t>. National Academies Press (US).</a:t>
            </a:r>
            <a:endParaRPr lang="en-US" sz="1000" b="0" dirty="0">
              <a:effectLst/>
              <a:latin typeface="Times New Roman" panose="02020603050405020304" pitchFamily="18" charset="0"/>
              <a:cs typeface="Times New Roman" panose="02020603050405020304" pitchFamily="18" charset="0"/>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cs typeface="Times New Roman" panose="02020603050405020304" pitchFamily="18" charset="0"/>
              </a:rPr>
              <a:t>Keck, C.W. (2021). Health equity, Cuban style. </a:t>
            </a:r>
            <a:r>
              <a:rPr lang="en-US" sz="1000" b="0" i="1" u="none" strike="noStrike" dirty="0">
                <a:solidFill>
                  <a:srgbClr val="000000"/>
                </a:solidFill>
                <a:effectLst/>
                <a:latin typeface="Times New Roman" panose="02020603050405020304" pitchFamily="18" charset="0"/>
                <a:cs typeface="Times New Roman" panose="02020603050405020304" pitchFamily="18" charset="0"/>
              </a:rPr>
              <a:t>AMA Journal of Ethics.</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000" b="0" i="0" u="none" strike="noStrike" dirty="0">
                <a:solidFill>
                  <a:srgbClr val="414042"/>
                </a:solidFill>
                <a:effectLst/>
                <a:latin typeface="Times New Roman" panose="02020603050405020304" pitchFamily="18" charset="0"/>
                <a:cs typeface="Times New Roman" panose="02020603050405020304" pitchFamily="18" charset="0"/>
              </a:rPr>
              <a:t>23(3):258-264. </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https://journalofethics.ama-assn.org/article/health-equity-cuban-style/2021-03</a:t>
            </a:r>
            <a:endParaRPr lang="en-US" sz="1000" dirty="0">
              <a:latin typeface="Times New Roman" panose="02020603050405020304" pitchFamily="18" charset="0"/>
              <a:cs typeface="Times New Roman" panose="02020603050405020304" pitchFamily="18" charset="0"/>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cs typeface="Times New Roman" panose="02020603050405020304" pitchFamily="18" charset="0"/>
              </a:rPr>
              <a:t>Meadows, D. H. (2008). </a:t>
            </a:r>
            <a:r>
              <a:rPr lang="en-US" sz="1000" b="0" i="1" u="none" strike="noStrike" dirty="0">
                <a:solidFill>
                  <a:srgbClr val="000000"/>
                </a:solidFill>
                <a:effectLst/>
                <a:latin typeface="Times New Roman" panose="02020603050405020304" pitchFamily="18" charset="0"/>
                <a:cs typeface="Times New Roman" panose="02020603050405020304" pitchFamily="18" charset="0"/>
              </a:rPr>
              <a:t>Thinking in systems: A primer.</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White River Junction, VT: Chelsea Green.</a:t>
            </a:r>
            <a:br>
              <a:rPr lang="en-US" sz="1000" b="0" dirty="0">
                <a:effectLst/>
                <a:latin typeface="Times New Roman" panose="02020603050405020304" pitchFamily="18" charset="0"/>
                <a:cs typeface="Times New Roman" panose="02020603050405020304" pitchFamily="18" charset="0"/>
              </a:rPr>
            </a:br>
            <a:r>
              <a:rPr lang="en-US" sz="1000" b="0" i="0" u="none" strike="noStrike" dirty="0">
                <a:solidFill>
                  <a:srgbClr val="000000"/>
                </a:solidFill>
                <a:effectLst/>
                <a:latin typeface="Times New Roman" panose="02020603050405020304" pitchFamily="18" charset="0"/>
                <a:cs typeface="Times New Roman" panose="02020603050405020304" pitchFamily="18" charset="0"/>
              </a:rPr>
              <a:t>Pohl, J. M.,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Vonderheid</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S.,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Barkauskas</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V.,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Nagelkerk</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J. (2004). The safety net: academic nurse-managed centers’ role. </a:t>
            </a:r>
            <a:r>
              <a:rPr lang="en-US" sz="1000" b="0" i="1" u="none" strike="noStrike" dirty="0">
                <a:solidFill>
                  <a:srgbClr val="000000"/>
                </a:solidFill>
                <a:effectLst/>
                <a:latin typeface="Times New Roman" panose="02020603050405020304" pitchFamily="18" charset="0"/>
                <a:cs typeface="Times New Roman" panose="02020603050405020304" pitchFamily="18" charset="0"/>
              </a:rPr>
              <a:t>Policy, Politics, and Nursing Practice</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5, 84-94.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doi</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10.1177/152715440426389210.1177/1527154404263892</a:t>
            </a:r>
            <a:endParaRPr lang="en-US" sz="1000" b="0" dirty="0">
              <a:effectLst/>
              <a:latin typeface="Times New Roman" panose="02020603050405020304" pitchFamily="18" charset="0"/>
              <a:cs typeface="Times New Roman" panose="02020603050405020304" pitchFamily="18" charset="0"/>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cs typeface="Times New Roman" panose="02020603050405020304" pitchFamily="18" charset="0"/>
              </a:rPr>
              <a:t>Pohl, J. M., Tanner, C., Pilon, B., &amp;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Benkert</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R. (2011). Comparison of nurse managed health centers with federally qualified health centers as safety net providers. </a:t>
            </a:r>
            <a:r>
              <a:rPr lang="en-US" sz="1000" b="0" i="1" u="none" strike="noStrike" dirty="0">
                <a:solidFill>
                  <a:srgbClr val="000000"/>
                </a:solidFill>
                <a:effectLst/>
                <a:latin typeface="Times New Roman" panose="02020603050405020304" pitchFamily="18" charset="0"/>
                <a:cs typeface="Times New Roman" panose="02020603050405020304" pitchFamily="18" charset="0"/>
              </a:rPr>
              <a:t>Policy, Politics, &amp; Nursing Practice</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12(2), 90–99. 	https://doi.org/10.1177/1527154411417882</a:t>
            </a:r>
            <a:endParaRPr lang="en-US" sz="1000" b="0" dirty="0">
              <a:effectLst/>
              <a:latin typeface="Times New Roman" panose="02020603050405020304" pitchFamily="18" charset="0"/>
              <a:cs typeface="Times New Roman" panose="02020603050405020304" pitchFamily="18" charset="0"/>
            </a:endParaRPr>
          </a:p>
          <a:p>
            <a:pPr marL="457200" rtl="0">
              <a:lnSpc>
                <a:spcPct val="200000"/>
              </a:lnSpc>
              <a:spcBef>
                <a:spcPts val="0"/>
              </a:spcBef>
              <a:spcAft>
                <a:spcPts val="0"/>
              </a:spcAft>
            </a:pPr>
            <a:br>
              <a:rPr lang="en-US" sz="1000" dirty="0">
                <a:latin typeface="Times New Roman" panose="02020603050405020304" pitchFamily="18" charset="0"/>
                <a:cs typeface="Times New Roman" panose="02020603050405020304" pitchFamily="18" charset="0"/>
              </a:rPr>
            </a:br>
            <a:br>
              <a:rPr lang="en-US" sz="1000" dirty="0">
                <a:latin typeface="Times New Roman" panose="02020603050405020304" pitchFamily="18" charset="0"/>
                <a:cs typeface="Times New Roman" panose="02020603050405020304" pitchFamily="18" charset="0"/>
              </a:rPr>
            </a:b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53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244861-2ED6-4EAB-8292-ADF16537E13F}"/>
              </a:ext>
            </a:extLst>
          </p:cNvPr>
          <p:cNvSpPr txBox="1"/>
          <p:nvPr/>
        </p:nvSpPr>
        <p:spPr>
          <a:xfrm>
            <a:off x="10882" y="267279"/>
            <a:ext cx="12181118" cy="3023905"/>
          </a:xfrm>
          <a:prstGeom prst="rect">
            <a:avLst/>
          </a:prstGeom>
          <a:noFill/>
        </p:spPr>
        <p:txBody>
          <a:bodyPr wrap="square">
            <a:spAutoFit/>
          </a:bodyPr>
          <a:lstStyle/>
          <a:p>
            <a:pPr marL="457200" algn="ctr" rtl="0">
              <a:spcBef>
                <a:spcPts val="1200"/>
              </a:spcBef>
              <a:spcAft>
                <a:spcPts val="1200"/>
              </a:spcAft>
            </a:pPr>
            <a:r>
              <a:rPr lang="en-US" b="1" i="0" u="none" strike="noStrike" dirty="0">
                <a:solidFill>
                  <a:srgbClr val="000000"/>
                </a:solidFill>
                <a:effectLst/>
                <a:latin typeface="Georgia" panose="02040502050405020303" pitchFamily="18" charset="0"/>
              </a:rPr>
              <a:t>References Continued</a:t>
            </a:r>
          </a:p>
          <a:p>
            <a:pPr marL="457200" rtl="0">
              <a:spcBef>
                <a:spcPts val="1200"/>
              </a:spcBef>
              <a:spcAft>
                <a:spcPts val="1200"/>
              </a:spcAft>
            </a:pPr>
            <a:endParaRPr lang="en-US" sz="1050" dirty="0">
              <a:solidFill>
                <a:srgbClr val="000000"/>
              </a:solidFill>
              <a:latin typeface="Georgia" panose="02040502050405020303" pitchFamily="18" charset="0"/>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cs typeface="Times New Roman" panose="02020603050405020304" pitchFamily="18" charset="0"/>
              </a:rPr>
              <a:t>Rosenthal, E. (2017). </a:t>
            </a:r>
            <a:r>
              <a:rPr lang="en-US" sz="1000" b="0" i="1" u="none" strike="noStrike" dirty="0">
                <a:solidFill>
                  <a:srgbClr val="000000"/>
                </a:solidFill>
                <a:effectLst/>
                <a:latin typeface="Times New Roman" panose="02020603050405020304" pitchFamily="18" charset="0"/>
                <a:cs typeface="Times New Roman" panose="02020603050405020304" pitchFamily="18" charset="0"/>
              </a:rPr>
              <a:t>An American sickness: How healthcare became big business and how you can take it back. </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New York, NY: Penguin.</a:t>
            </a:r>
            <a:endParaRPr lang="en-US" sz="1000" b="0" dirty="0">
              <a:effectLst/>
              <a:latin typeface="Times New Roman" panose="02020603050405020304" pitchFamily="18" charset="0"/>
              <a:cs typeface="Times New Roman" panose="02020603050405020304" pitchFamily="18" charset="0"/>
            </a:endParaRPr>
          </a:p>
          <a:p>
            <a:pPr marL="457200" rtl="0">
              <a:lnSpc>
                <a:spcPct val="200000"/>
              </a:lnSpc>
              <a:spcBef>
                <a:spcPts val="0"/>
              </a:spcBef>
              <a:spcAft>
                <a:spcPts val="0"/>
              </a:spcAft>
            </a:pPr>
            <a:r>
              <a:rPr lang="en-US" sz="1000" b="0" i="0" u="none" strike="noStrike" dirty="0">
                <a:solidFill>
                  <a:srgbClr val="000000"/>
                </a:solidFill>
                <a:effectLst/>
                <a:latin typeface="Times New Roman" panose="02020603050405020304" pitchFamily="18" charset="0"/>
                <a:cs typeface="Times New Roman" panose="02020603050405020304" pitchFamily="18" charset="0"/>
              </a:rPr>
              <a:t>Salmond, S. W., &amp; Echevarria, M. (2017). Healthcare transformation and changing roles for nursing. </a:t>
            </a:r>
            <a:r>
              <a:rPr lang="en-US" sz="1000" b="0" i="1" u="none" strike="noStrike" dirty="0" err="1">
                <a:solidFill>
                  <a:srgbClr val="000000"/>
                </a:solidFill>
                <a:effectLst/>
                <a:latin typeface="Times New Roman" panose="02020603050405020304" pitchFamily="18" charset="0"/>
                <a:cs typeface="Times New Roman" panose="02020603050405020304" pitchFamily="18" charset="0"/>
              </a:rPr>
              <a:t>Orthopaedic</a:t>
            </a:r>
            <a:r>
              <a:rPr lang="en-US" sz="1000" b="0" i="1" u="none" strike="noStrike" dirty="0">
                <a:solidFill>
                  <a:srgbClr val="000000"/>
                </a:solidFill>
                <a:effectLst/>
                <a:latin typeface="Times New Roman" panose="02020603050405020304" pitchFamily="18" charset="0"/>
                <a:cs typeface="Times New Roman" panose="02020603050405020304" pitchFamily="18" charset="0"/>
              </a:rPr>
              <a:t> Nursing, 36</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(1), 12-25.</a:t>
            </a:r>
            <a:r>
              <a:rPr lang="en-US" sz="1000" b="0" i="0" u="none" strike="noStrike" dirty="0">
                <a:solidFill>
                  <a:srgbClr val="000000"/>
                </a:solidFill>
                <a:effectLst/>
                <a:latin typeface="Times New Roman" panose="02020603050405020304" pitchFamily="18" charset="0"/>
                <a:cs typeface="Times New Roman" panose="02020603050405020304" pitchFamily="18" charset="0"/>
                <a:hlinkClick r:id="rId2"/>
              </a:rPr>
              <a:t> </a:t>
            </a:r>
            <a:r>
              <a:rPr lang="en-US" sz="1000" b="0" i="0" u="sng" strike="noStrike" dirty="0">
                <a:solidFill>
                  <a:srgbClr val="1155CC"/>
                </a:solidFill>
                <a:effectLst/>
                <a:latin typeface="Times New Roman" panose="02020603050405020304" pitchFamily="18" charset="0"/>
                <a:cs typeface="Times New Roman" panose="02020603050405020304" pitchFamily="18" charset="0"/>
                <a:hlinkClick r:id="rId2"/>
              </a:rPr>
              <a:t>https://doi.org/10.1097/NOR.0000000000000308</a:t>
            </a:r>
            <a:endParaRPr lang="en-US" sz="1000" b="0" dirty="0">
              <a:effectLst/>
              <a:latin typeface="Times New Roman" panose="02020603050405020304" pitchFamily="18" charset="0"/>
              <a:cs typeface="Times New Roman" panose="02020603050405020304" pitchFamily="18" charset="0"/>
            </a:endParaRPr>
          </a:p>
          <a:p>
            <a:pPr>
              <a:lnSpc>
                <a:spcPct val="200000"/>
              </a:lnSpc>
            </a:pPr>
            <a:br>
              <a:rPr lang="en-US" sz="1000" dirty="0">
                <a:latin typeface="Times New Roman" panose="02020603050405020304" pitchFamily="18" charset="0"/>
                <a:cs typeface="Times New Roman" panose="02020603050405020304" pitchFamily="18" charset="0"/>
              </a:rPr>
            </a:br>
            <a:endParaRPr lang="en-US" sz="1000" u="sng" dirty="0">
              <a:solidFill>
                <a:srgbClr val="1155CC"/>
              </a:solidFill>
              <a:latin typeface="Times New Roman" panose="02020603050405020304" pitchFamily="18" charset="0"/>
              <a:cs typeface="Times New Roman" panose="02020603050405020304" pitchFamily="18" charset="0"/>
            </a:endParaRPr>
          </a:p>
          <a:p>
            <a:pPr marL="457200" rtl="0">
              <a:spcBef>
                <a:spcPts val="1200"/>
              </a:spcBef>
              <a:spcAft>
                <a:spcPts val="1200"/>
              </a:spcAft>
            </a:pPr>
            <a:endParaRPr lang="en-US" sz="1100" b="0" u="sng" dirty="0">
              <a:solidFill>
                <a:srgbClr val="1155CC"/>
              </a:solidFill>
              <a:effectLst/>
              <a:latin typeface="Georgia" panose="02040502050405020303" pitchFamily="18" charset="0"/>
            </a:endParaRPr>
          </a:p>
          <a:p>
            <a:pPr marL="457200" rtl="0">
              <a:spcBef>
                <a:spcPts val="1200"/>
              </a:spcBef>
              <a:spcAft>
                <a:spcPts val="1200"/>
              </a:spcAft>
            </a:pPr>
            <a:endParaRPr lang="en-US" sz="1100" b="0" dirty="0">
              <a:effectLst/>
              <a:latin typeface="Georgia" panose="02040502050405020303" pitchFamily="18" charset="0"/>
            </a:endParaRPr>
          </a:p>
        </p:txBody>
      </p:sp>
    </p:spTree>
    <p:extLst>
      <p:ext uri="{BB962C8B-B14F-4D97-AF65-F5344CB8AC3E}">
        <p14:creationId xmlns:p14="http://schemas.microsoft.com/office/powerpoint/2010/main" val="284671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7" name="Rectangle 13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39F26-6C25-4233-8F98-E6583B9D3916}"/>
              </a:ext>
            </a:extLst>
          </p:cNvPr>
          <p:cNvSpPr>
            <a:spLocks noGrp="1"/>
          </p:cNvSpPr>
          <p:nvPr>
            <p:ph type="title"/>
          </p:nvPr>
        </p:nvSpPr>
        <p:spPr>
          <a:xfrm>
            <a:off x="572493" y="238539"/>
            <a:ext cx="11047013" cy="1434415"/>
          </a:xfrm>
        </p:spPr>
        <p:txBody>
          <a:bodyPr vert="horz" lIns="91440" tIns="45720" rIns="91440" bIns="45720" rtlCol="0" anchor="b">
            <a:normAutofit fontScale="90000"/>
          </a:bodyPr>
          <a:lstStyle/>
          <a:p>
            <a:pPr algn="ctr">
              <a:lnSpc>
                <a:spcPct val="90000"/>
              </a:lnSpc>
            </a:pPr>
            <a:br>
              <a:rPr lang="en-US" sz="1800" dirty="0"/>
            </a:br>
            <a:br>
              <a:rPr lang="en-US" sz="1800" dirty="0"/>
            </a:br>
            <a:r>
              <a:rPr lang="en-US" sz="7300" b="1" dirty="0"/>
              <a:t>Model overview</a:t>
            </a:r>
            <a:br>
              <a:rPr lang="en-US" sz="1800" dirty="0"/>
            </a:br>
            <a:br>
              <a:rPr lang="en-US" sz="1800" dirty="0"/>
            </a:br>
            <a:endParaRPr lang="en-US" sz="1800" dirty="0"/>
          </a:p>
        </p:txBody>
      </p:sp>
      <p:sp>
        <p:nvSpPr>
          <p:cNvPr id="13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078E3"/>
          </a:solidFill>
          <a:ln w="38100" cap="rnd">
            <a:solidFill>
              <a:srgbClr val="0078E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iagram&#10;&#10;Description automatically generated with medium confidence">
            <a:extLst>
              <a:ext uri="{FF2B5EF4-FFF2-40B4-BE49-F238E27FC236}">
                <a16:creationId xmlns:a16="http://schemas.microsoft.com/office/drawing/2014/main" id="{E5FAD846-923B-497A-9612-A9318F51E0E9}"/>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2259" r="-1" b="2258"/>
          <a:stretch/>
        </p:blipFill>
        <p:spPr bwMode="auto">
          <a:xfrm>
            <a:off x="572492" y="1881479"/>
            <a:ext cx="3943849" cy="4451923"/>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467A141-FA4E-419C-9DEA-E1D7A26C1D5B}"/>
              </a:ext>
            </a:extLst>
          </p:cNvPr>
          <p:cNvSpPr>
            <a:spLocks noGrp="1"/>
          </p:cNvSpPr>
          <p:nvPr>
            <p:ph type="body" sz="half" idx="2"/>
          </p:nvPr>
        </p:nvSpPr>
        <p:spPr>
          <a:xfrm>
            <a:off x="4263774" y="5773183"/>
            <a:ext cx="7355732" cy="825865"/>
          </a:xfrm>
        </p:spPr>
        <p:txBody>
          <a:bodyPr vert="horz" lIns="91440" tIns="45720" rIns="91440" bIns="45720" rtlCol="0" anchor="t">
            <a:noAutofit/>
          </a:bodyPr>
          <a:lstStyle/>
          <a:p>
            <a:pPr indent="-228600">
              <a:buFont typeface="Arial" panose="020B0604020202020204" pitchFamily="34" charset="0"/>
              <a:buChar char="•"/>
            </a:pPr>
            <a:r>
              <a:rPr lang="en-US" sz="2000" dirty="0"/>
              <a:t>Greene (2003)</a:t>
            </a:r>
          </a:p>
          <a:p>
            <a:pPr indent="-228600">
              <a:buFont typeface="Arial" panose="020B0604020202020204" pitchFamily="34" charset="0"/>
              <a:buChar char="•"/>
            </a:pPr>
            <a:r>
              <a:rPr lang="en-US" sz="2000" dirty="0"/>
              <a:t>Dominguez-Alonso &amp; </a:t>
            </a:r>
            <a:r>
              <a:rPr lang="en-US" sz="2000" dirty="0" err="1"/>
              <a:t>Zacea</a:t>
            </a:r>
            <a:r>
              <a:rPr lang="en-US" sz="2000" dirty="0"/>
              <a:t> (2011)</a:t>
            </a:r>
          </a:p>
        </p:txBody>
      </p:sp>
      <p:pic>
        <p:nvPicPr>
          <p:cNvPr id="6" name="Picture 5" descr="Several hands raised and ready to answer a question">
            <a:extLst>
              <a:ext uri="{FF2B5EF4-FFF2-40B4-BE49-F238E27FC236}">
                <a16:creationId xmlns:a16="http://schemas.microsoft.com/office/drawing/2014/main" id="{41FDC4F2-D7FD-4BEB-B25C-313248D42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467" y="2002056"/>
            <a:ext cx="6568762" cy="3624845"/>
          </a:xfrm>
          <a:prstGeom prst="rect">
            <a:avLst/>
          </a:prstGeom>
        </p:spPr>
      </p:pic>
    </p:spTree>
    <p:extLst>
      <p:ext uri="{BB962C8B-B14F-4D97-AF65-F5344CB8AC3E}">
        <p14:creationId xmlns:p14="http://schemas.microsoft.com/office/powerpoint/2010/main" val="135551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DF650-BE1F-427A-9028-66572870E31B}"/>
              </a:ext>
            </a:extLst>
          </p:cNvPr>
          <p:cNvSpPr>
            <a:spLocks noGrp="1"/>
          </p:cNvSpPr>
          <p:nvPr>
            <p:ph type="title"/>
          </p:nvPr>
        </p:nvSpPr>
        <p:spPr>
          <a:xfrm>
            <a:off x="635000" y="640823"/>
            <a:ext cx="3418659" cy="5583148"/>
          </a:xfrm>
        </p:spPr>
        <p:txBody>
          <a:bodyPr anchor="ctr">
            <a:normAutofit fontScale="90000"/>
          </a:bodyPr>
          <a:lstStyle/>
          <a:p>
            <a:r>
              <a:rPr lang="en-US" sz="6000" dirty="0"/>
              <a:t>Issues this model addresses</a:t>
            </a:r>
            <a:br>
              <a:rPr lang="en-US" sz="6000" dirty="0"/>
            </a:br>
            <a:br>
              <a:rPr lang="en-US" sz="6000" dirty="0"/>
            </a:br>
            <a:r>
              <a:rPr lang="en-US" sz="3200" dirty="0"/>
              <a:t>“Healthcare is a terminal illness for America’s governments and businesses” (Christensen, 2017, p. xvi).</a:t>
            </a:r>
          </a:p>
        </p:txBody>
      </p:sp>
      <p:sp>
        <p:nvSpPr>
          <p:cNvPr id="26"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DA51E123-9225-45F8-926D-B060209A0518}"/>
              </a:ext>
            </a:extLst>
          </p:cNvPr>
          <p:cNvGraphicFramePr>
            <a:graphicFrameLocks noGrp="1"/>
          </p:cNvGraphicFramePr>
          <p:nvPr>
            <p:ph idx="1"/>
            <p:extLst>
              <p:ext uri="{D42A27DB-BD31-4B8C-83A1-F6EECF244321}">
                <p14:modId xmlns:p14="http://schemas.microsoft.com/office/powerpoint/2010/main" val="415372574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44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E495C01-CA5E-4F6B-8460-3C43E5E2699F}"/>
              </a:ext>
            </a:extLst>
          </p:cNvPr>
          <p:cNvSpPr>
            <a:spLocks noGrp="1"/>
          </p:cNvSpPr>
          <p:nvPr>
            <p:ph type="title"/>
          </p:nvPr>
        </p:nvSpPr>
        <p:spPr>
          <a:xfrm>
            <a:off x="838200" y="401221"/>
            <a:ext cx="10515600" cy="1726159"/>
          </a:xfrm>
        </p:spPr>
        <p:txBody>
          <a:bodyPr>
            <a:normAutofit fontScale="90000"/>
          </a:bodyPr>
          <a:lstStyle/>
          <a:p>
            <a:pPr algn="ctr"/>
            <a:r>
              <a:rPr lang="en-US" sz="6800" dirty="0">
                <a:solidFill>
                  <a:schemeClr val="bg1"/>
                </a:solidFill>
              </a:rPr>
              <a:t>Overview of what regional </a:t>
            </a:r>
            <a:r>
              <a:rPr lang="en-US" sz="6800" dirty="0" err="1">
                <a:solidFill>
                  <a:schemeClr val="bg1"/>
                </a:solidFill>
              </a:rPr>
              <a:t>nhmc’s</a:t>
            </a:r>
            <a:r>
              <a:rPr lang="en-US" sz="6800" dirty="0">
                <a:solidFill>
                  <a:schemeClr val="bg1"/>
                </a:solidFill>
              </a:rPr>
              <a:t> will be at a basic level</a:t>
            </a:r>
          </a:p>
        </p:txBody>
      </p:sp>
      <p:sp>
        <p:nvSpPr>
          <p:cNvPr id="3" name="Content Placeholder 2">
            <a:extLst>
              <a:ext uri="{FF2B5EF4-FFF2-40B4-BE49-F238E27FC236}">
                <a16:creationId xmlns:a16="http://schemas.microsoft.com/office/drawing/2014/main" id="{8EBAA168-CADC-4051-97E7-36683C2D6884}"/>
              </a:ext>
            </a:extLst>
          </p:cNvPr>
          <p:cNvSpPr>
            <a:spLocks noGrp="1"/>
          </p:cNvSpPr>
          <p:nvPr>
            <p:ph idx="1"/>
          </p:nvPr>
        </p:nvSpPr>
        <p:spPr>
          <a:xfrm>
            <a:off x="838200" y="2586789"/>
            <a:ext cx="10515600" cy="3869990"/>
          </a:xfrm>
        </p:spPr>
        <p:txBody>
          <a:bodyPr>
            <a:normAutofit/>
          </a:bodyPr>
          <a:lstStyle/>
          <a:p>
            <a:pPr marL="0" indent="0" algn="ctr">
              <a:buNone/>
            </a:pPr>
            <a:r>
              <a:rPr lang="en-US" sz="3600" b="1" dirty="0"/>
              <a:t>“If we are to achieve true population health, it will be essential to have models in which clinical care is joined with a broad array of services supporting behavioral change and is integrated or coordinated with other community and public health efforts to address the social context in which people live and work” (Salmond &amp; Echevarria, 2017, p. 19).</a:t>
            </a:r>
          </a:p>
        </p:txBody>
      </p:sp>
      <p:sp>
        <p:nvSpPr>
          <p:cNvPr id="4" name="Star: 6 Points 3">
            <a:extLst>
              <a:ext uri="{FF2B5EF4-FFF2-40B4-BE49-F238E27FC236}">
                <a16:creationId xmlns:a16="http://schemas.microsoft.com/office/drawing/2014/main" id="{81BC2D6C-FD9C-432B-8F4F-61D47FBAD89D}"/>
              </a:ext>
            </a:extLst>
          </p:cNvPr>
          <p:cNvSpPr/>
          <p:nvPr/>
        </p:nvSpPr>
        <p:spPr>
          <a:xfrm>
            <a:off x="96598" y="1173707"/>
            <a:ext cx="1908048" cy="1359877"/>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b="1" dirty="0"/>
              <a:t>NHMC</a:t>
            </a:r>
          </a:p>
        </p:txBody>
      </p:sp>
      <p:sp>
        <p:nvSpPr>
          <p:cNvPr id="5" name="Star: 7 Points 4">
            <a:extLst>
              <a:ext uri="{FF2B5EF4-FFF2-40B4-BE49-F238E27FC236}">
                <a16:creationId xmlns:a16="http://schemas.microsoft.com/office/drawing/2014/main" id="{BC9F843F-79C1-4A9B-AEEB-DE11DB213935}"/>
              </a:ext>
            </a:extLst>
          </p:cNvPr>
          <p:cNvSpPr/>
          <p:nvPr/>
        </p:nvSpPr>
        <p:spPr>
          <a:xfrm>
            <a:off x="10234247" y="1173707"/>
            <a:ext cx="1664676" cy="1046758"/>
          </a:xfrm>
          <a:prstGeom prst="star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bg1"/>
                </a:solidFill>
              </a:rPr>
              <a:t>Public Health</a:t>
            </a:r>
          </a:p>
        </p:txBody>
      </p:sp>
    </p:spTree>
    <p:extLst>
      <p:ext uri="{BB962C8B-B14F-4D97-AF65-F5344CB8AC3E}">
        <p14:creationId xmlns:p14="http://schemas.microsoft.com/office/powerpoint/2010/main" val="99952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4F98-53FC-40A6-979F-3F604C6C05CB}"/>
              </a:ext>
            </a:extLst>
          </p:cNvPr>
          <p:cNvSpPr>
            <a:spLocks noGrp="1"/>
          </p:cNvSpPr>
          <p:nvPr>
            <p:ph type="title"/>
          </p:nvPr>
        </p:nvSpPr>
        <p:spPr/>
        <p:txBody>
          <a:bodyPr>
            <a:normAutofit/>
          </a:bodyPr>
          <a:lstStyle/>
          <a:p>
            <a:pPr algn="ctr"/>
            <a:r>
              <a:rPr lang="en-US" sz="7200" b="1" dirty="0">
                <a:latin typeface="Amasis MT Pro Black" panose="02040A04050005020304" pitchFamily="18" charset="0"/>
              </a:rPr>
              <a:t>Key Stakeholders</a:t>
            </a:r>
          </a:p>
        </p:txBody>
      </p:sp>
      <p:graphicFrame>
        <p:nvGraphicFramePr>
          <p:cNvPr id="5" name="Content Placeholder 4">
            <a:extLst>
              <a:ext uri="{FF2B5EF4-FFF2-40B4-BE49-F238E27FC236}">
                <a16:creationId xmlns:a16="http://schemas.microsoft.com/office/drawing/2014/main" id="{08943AEF-DA2D-44CA-AD8D-B5520DDB077C}"/>
              </a:ext>
            </a:extLst>
          </p:cNvPr>
          <p:cNvGraphicFramePr>
            <a:graphicFrameLocks noGrp="1"/>
          </p:cNvGraphicFramePr>
          <p:nvPr>
            <p:ph sz="half" idx="1"/>
            <p:extLst>
              <p:ext uri="{D42A27DB-BD31-4B8C-83A1-F6EECF244321}">
                <p14:modId xmlns:p14="http://schemas.microsoft.com/office/powerpoint/2010/main" val="4218708093"/>
              </p:ext>
            </p:extLst>
          </p:nvPr>
        </p:nvGraphicFramePr>
        <p:xfrm>
          <a:off x="838200" y="1928813"/>
          <a:ext cx="5181600" cy="425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a:extLst>
              <a:ext uri="{FF2B5EF4-FFF2-40B4-BE49-F238E27FC236}">
                <a16:creationId xmlns:a16="http://schemas.microsoft.com/office/drawing/2014/main" id="{280EB741-EA90-4B94-B79F-B77A204D8025}"/>
              </a:ext>
            </a:extLst>
          </p:cNvPr>
          <p:cNvGraphicFramePr>
            <a:graphicFrameLocks noGrp="1"/>
          </p:cNvGraphicFramePr>
          <p:nvPr>
            <p:ph sz="half" idx="2"/>
            <p:extLst>
              <p:ext uri="{D42A27DB-BD31-4B8C-83A1-F6EECF244321}">
                <p14:modId xmlns:p14="http://schemas.microsoft.com/office/powerpoint/2010/main" val="1547590972"/>
              </p:ext>
            </p:extLst>
          </p:nvPr>
        </p:nvGraphicFramePr>
        <p:xfrm>
          <a:off x="6172200" y="1928813"/>
          <a:ext cx="5181600" cy="4252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3949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1" name="Rectangle 50">
            <a:extLst>
              <a:ext uri="{FF2B5EF4-FFF2-40B4-BE49-F238E27FC236}">
                <a16:creationId xmlns:a16="http://schemas.microsoft.com/office/drawing/2014/main" id="{1001F816-B8B8-438E-A94F-2D896564A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D3DCC-CC04-42AF-9069-D1D9BE62E470}"/>
              </a:ext>
            </a:extLst>
          </p:cNvPr>
          <p:cNvSpPr>
            <a:spLocks noGrp="1"/>
          </p:cNvSpPr>
          <p:nvPr>
            <p:ph type="title"/>
          </p:nvPr>
        </p:nvSpPr>
        <p:spPr>
          <a:xfrm>
            <a:off x="6342320" y="365125"/>
            <a:ext cx="5295015" cy="2063808"/>
          </a:xfrm>
        </p:spPr>
        <p:txBody>
          <a:bodyPr vert="horz" lIns="91440" tIns="45720" rIns="91440" bIns="45720" rtlCol="0" anchor="b">
            <a:normAutofit/>
          </a:bodyPr>
          <a:lstStyle/>
          <a:p>
            <a:r>
              <a:rPr lang="en-US" sz="5400"/>
              <a:t>Target Population = everyone</a:t>
            </a:r>
          </a:p>
        </p:txBody>
      </p:sp>
      <p:pic>
        <p:nvPicPr>
          <p:cNvPr id="8" name="Picture Placeholder 7" descr="Universal access with solid fill">
            <a:extLst>
              <a:ext uri="{FF2B5EF4-FFF2-40B4-BE49-F238E27FC236}">
                <a16:creationId xmlns:a16="http://schemas.microsoft.com/office/drawing/2014/main" id="{62A5CC56-5610-45AC-B942-1BEF853367E8}"/>
              </a:ext>
            </a:extLst>
          </p:cNvPr>
          <p:cNvPicPr>
            <a:picLocks noGrp="1" noChangeAspect="1"/>
          </p:cNvPicPr>
          <p:nvPr>
            <p:ph type="pic"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5140" b="5140"/>
          <a:stretch>
            <a:fillRect/>
          </a:stretch>
        </p:blipFill>
        <p:spPr>
          <a:xfrm>
            <a:off x="412080" y="365125"/>
            <a:ext cx="2446010" cy="2194559"/>
          </a:xfrm>
          <a:prstGeom prst="rect">
            <a:avLst/>
          </a:prstGeom>
        </p:spPr>
      </p:pic>
      <p:pic>
        <p:nvPicPr>
          <p:cNvPr id="10" name="Graphic 9" descr="Man with cane with solid fill">
            <a:extLst>
              <a:ext uri="{FF2B5EF4-FFF2-40B4-BE49-F238E27FC236}">
                <a16:creationId xmlns:a16="http://schemas.microsoft.com/office/drawing/2014/main" id="{7C17FB49-D236-4716-997E-57A1C9851F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0148" y="365124"/>
            <a:ext cx="2194559" cy="2194559"/>
          </a:xfrm>
          <a:prstGeom prst="rect">
            <a:avLst/>
          </a:prstGeom>
        </p:spPr>
      </p:pic>
      <p:sp>
        <p:nvSpPr>
          <p:cNvPr id="53" name="Rectangle 6">
            <a:extLst>
              <a:ext uri="{FF2B5EF4-FFF2-40B4-BE49-F238E27FC236}">
                <a16:creationId xmlns:a16="http://schemas.microsoft.com/office/drawing/2014/main" id="{35AD8443-F80F-481A-A3DE-89A2D0BA7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320" y="265475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Man with baby with solid fill">
            <a:extLst>
              <a:ext uri="{FF2B5EF4-FFF2-40B4-BE49-F238E27FC236}">
                <a16:creationId xmlns:a16="http://schemas.microsoft.com/office/drawing/2014/main" id="{1E11A672-CFDB-4B6B-9E31-DFCF8DB392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5900" y="2766251"/>
            <a:ext cx="3410712" cy="3410712"/>
          </a:xfrm>
          <a:prstGeom prst="rect">
            <a:avLst/>
          </a:prstGeom>
        </p:spPr>
      </p:pic>
      <p:sp>
        <p:nvSpPr>
          <p:cNvPr id="4" name="Text Placeholder 3">
            <a:extLst>
              <a:ext uri="{FF2B5EF4-FFF2-40B4-BE49-F238E27FC236}">
                <a16:creationId xmlns:a16="http://schemas.microsoft.com/office/drawing/2014/main" id="{55562939-96E8-44D9-A13F-DB81214FC010}"/>
              </a:ext>
            </a:extLst>
          </p:cNvPr>
          <p:cNvSpPr>
            <a:spLocks noGrp="1"/>
          </p:cNvSpPr>
          <p:nvPr>
            <p:ph type="body" sz="half" idx="2"/>
          </p:nvPr>
        </p:nvSpPr>
        <p:spPr>
          <a:xfrm>
            <a:off x="6342320" y="2908005"/>
            <a:ext cx="5295015" cy="3268957"/>
          </a:xfrm>
        </p:spPr>
        <p:txBody>
          <a:bodyPr vert="horz" lIns="91440" tIns="45720" rIns="91440" bIns="45720" rtlCol="0">
            <a:normAutofit/>
          </a:bodyPr>
          <a:lstStyle/>
          <a:p>
            <a:pPr indent="-228600">
              <a:buFont typeface="Arial" panose="020B0604020202020204" pitchFamily="34" charset="0"/>
              <a:buChar char="•"/>
            </a:pPr>
            <a:r>
              <a:rPr lang="en-US" dirty="0"/>
              <a:t>During initial New patient assessment, tiered scoring system performed to determine patient’s level of care coordination services needed (Salmond &amp; Echevarria, 2017).</a:t>
            </a:r>
          </a:p>
        </p:txBody>
      </p:sp>
    </p:spTree>
    <p:extLst>
      <p:ext uri="{BB962C8B-B14F-4D97-AF65-F5344CB8AC3E}">
        <p14:creationId xmlns:p14="http://schemas.microsoft.com/office/powerpoint/2010/main" val="109361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C0ED6283-7D91-44A2-BA1D-A5D3DE8CF0D2}"/>
              </a:ext>
            </a:extLst>
          </p:cNvPr>
          <p:cNvGraphicFramePr/>
          <p:nvPr>
            <p:extLst>
              <p:ext uri="{D42A27DB-BD31-4B8C-83A1-F6EECF244321}">
                <p14:modId xmlns:p14="http://schemas.microsoft.com/office/powerpoint/2010/main" val="1217959905"/>
              </p:ext>
            </p:extLst>
          </p:nvPr>
        </p:nvGraphicFramePr>
        <p:xfrm>
          <a:off x="2032000" y="719666"/>
          <a:ext cx="8128000" cy="5724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Ambulance with solid fill">
            <a:extLst>
              <a:ext uri="{FF2B5EF4-FFF2-40B4-BE49-F238E27FC236}">
                <a16:creationId xmlns:a16="http://schemas.microsoft.com/office/drawing/2014/main" id="{A18B9610-A98C-4442-AC44-DB7DCA038F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10543" y="-1"/>
            <a:ext cx="1163851" cy="1088571"/>
          </a:xfrm>
          <a:prstGeom prst="rect">
            <a:avLst/>
          </a:prstGeom>
        </p:spPr>
      </p:pic>
      <p:pic>
        <p:nvPicPr>
          <p:cNvPr id="11" name="Graphic 10" descr="Receiver with solid fill">
            <a:extLst>
              <a:ext uri="{FF2B5EF4-FFF2-40B4-BE49-F238E27FC236}">
                <a16:creationId xmlns:a16="http://schemas.microsoft.com/office/drawing/2014/main" id="{353007C8-AB2C-472F-B9B2-C43FCA7437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89922" y="391886"/>
            <a:ext cx="914400" cy="914400"/>
          </a:xfrm>
          <a:prstGeom prst="rect">
            <a:avLst/>
          </a:prstGeom>
        </p:spPr>
      </p:pic>
      <p:pic>
        <p:nvPicPr>
          <p:cNvPr id="18" name="Graphic 17" descr="Customer review with solid fill">
            <a:extLst>
              <a:ext uri="{FF2B5EF4-FFF2-40B4-BE49-F238E27FC236}">
                <a16:creationId xmlns:a16="http://schemas.microsoft.com/office/drawing/2014/main" id="{ACF29162-1177-44DA-84F8-8D414473FA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8329" y="739407"/>
            <a:ext cx="914400" cy="914400"/>
          </a:xfrm>
          <a:prstGeom prst="rect">
            <a:avLst/>
          </a:prstGeom>
        </p:spPr>
      </p:pic>
      <p:pic>
        <p:nvPicPr>
          <p:cNvPr id="20" name="Graphic 19" descr="Phone Vibration with solid fill">
            <a:extLst>
              <a:ext uri="{FF2B5EF4-FFF2-40B4-BE49-F238E27FC236}">
                <a16:creationId xmlns:a16="http://schemas.microsoft.com/office/drawing/2014/main" id="{17DE7115-2C46-4290-BE92-3A590E7235B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7386" y="4105528"/>
            <a:ext cx="914400" cy="914400"/>
          </a:xfrm>
          <a:prstGeom prst="rect">
            <a:avLst/>
          </a:prstGeom>
        </p:spPr>
      </p:pic>
      <p:pic>
        <p:nvPicPr>
          <p:cNvPr id="22" name="Graphic 21" descr="Weight Loss with solid fill">
            <a:extLst>
              <a:ext uri="{FF2B5EF4-FFF2-40B4-BE49-F238E27FC236}">
                <a16:creationId xmlns:a16="http://schemas.microsoft.com/office/drawing/2014/main" id="{F448BD16-C105-428E-B7DF-F1E3DD9CC4A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58790" y="783772"/>
            <a:ext cx="914400" cy="914400"/>
          </a:xfrm>
          <a:prstGeom prst="rect">
            <a:avLst/>
          </a:prstGeom>
        </p:spPr>
      </p:pic>
      <p:pic>
        <p:nvPicPr>
          <p:cNvPr id="24" name="Graphic 23" descr="Surgical mask with solid fill">
            <a:extLst>
              <a:ext uri="{FF2B5EF4-FFF2-40B4-BE49-F238E27FC236}">
                <a16:creationId xmlns:a16="http://schemas.microsoft.com/office/drawing/2014/main" id="{E8029671-A1BB-4888-BE09-FC6447BC36D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757227" y="2327929"/>
            <a:ext cx="914400" cy="914400"/>
          </a:xfrm>
          <a:prstGeom prst="rect">
            <a:avLst/>
          </a:prstGeom>
        </p:spPr>
      </p:pic>
      <p:pic>
        <p:nvPicPr>
          <p:cNvPr id="26" name="Graphic 25" descr="Care with solid fill">
            <a:extLst>
              <a:ext uri="{FF2B5EF4-FFF2-40B4-BE49-F238E27FC236}">
                <a16:creationId xmlns:a16="http://schemas.microsoft.com/office/drawing/2014/main" id="{85F92E04-795F-4023-B42E-F60784804C9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688693" y="3822483"/>
            <a:ext cx="914400" cy="914400"/>
          </a:xfrm>
          <a:prstGeom prst="rect">
            <a:avLst/>
          </a:prstGeom>
        </p:spPr>
      </p:pic>
      <p:pic>
        <p:nvPicPr>
          <p:cNvPr id="28" name="Graphic 27" descr="Toothbrush with solid fill">
            <a:extLst>
              <a:ext uri="{FF2B5EF4-FFF2-40B4-BE49-F238E27FC236}">
                <a16:creationId xmlns:a16="http://schemas.microsoft.com/office/drawing/2014/main" id="{F51EA638-B5B6-4B7F-A302-EA4D3D2FF0D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239000" y="5681134"/>
            <a:ext cx="914400" cy="914400"/>
          </a:xfrm>
          <a:prstGeom prst="rect">
            <a:avLst/>
          </a:prstGeom>
        </p:spPr>
      </p:pic>
      <p:pic>
        <p:nvPicPr>
          <p:cNvPr id="4" name="Graphic 3" descr="Handwashing with solid fill">
            <a:extLst>
              <a:ext uri="{FF2B5EF4-FFF2-40B4-BE49-F238E27FC236}">
                <a16:creationId xmlns:a16="http://schemas.microsoft.com/office/drawing/2014/main" id="{05785CF0-5312-4C63-A30C-DE931EAD839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468791" y="3615672"/>
            <a:ext cx="914400" cy="914400"/>
          </a:xfrm>
          <a:prstGeom prst="rect">
            <a:avLst/>
          </a:prstGeom>
        </p:spPr>
      </p:pic>
      <p:pic>
        <p:nvPicPr>
          <p:cNvPr id="6" name="Graphic 5" descr="Lungs with virus with solid fill">
            <a:extLst>
              <a:ext uri="{FF2B5EF4-FFF2-40B4-BE49-F238E27FC236}">
                <a16:creationId xmlns:a16="http://schemas.microsoft.com/office/drawing/2014/main" id="{5439456C-0F73-4A7F-B9C4-AAABA5BB427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167493" y="2264701"/>
            <a:ext cx="914400" cy="914400"/>
          </a:xfrm>
          <a:prstGeom prst="rect">
            <a:avLst/>
          </a:prstGeom>
        </p:spPr>
      </p:pic>
      <p:pic>
        <p:nvPicPr>
          <p:cNvPr id="13" name="Graphic 12" descr="Tooth with solid fill">
            <a:extLst>
              <a:ext uri="{FF2B5EF4-FFF2-40B4-BE49-F238E27FC236}">
                <a16:creationId xmlns:a16="http://schemas.microsoft.com/office/drawing/2014/main" id="{F8B7E995-437D-4733-A0E7-C2506164EF52}"/>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2032583" y="5369885"/>
            <a:ext cx="914400" cy="914400"/>
          </a:xfrm>
          <a:prstGeom prst="rect">
            <a:avLst/>
          </a:prstGeom>
        </p:spPr>
      </p:pic>
      <p:pic>
        <p:nvPicPr>
          <p:cNvPr id="15" name="Graphic 14" descr="Computer with solid fill">
            <a:extLst>
              <a:ext uri="{FF2B5EF4-FFF2-40B4-BE49-F238E27FC236}">
                <a16:creationId xmlns:a16="http://schemas.microsoft.com/office/drawing/2014/main" id="{58DD78F9-7A01-4FCE-8DBC-EF4846F21E9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944390" y="5209687"/>
            <a:ext cx="914400" cy="914400"/>
          </a:xfrm>
          <a:prstGeom prst="rect">
            <a:avLst/>
          </a:prstGeom>
        </p:spPr>
      </p:pic>
      <p:pic>
        <p:nvPicPr>
          <p:cNvPr id="17" name="Graphic 16" descr="Adhesive Bandage outline">
            <a:extLst>
              <a:ext uri="{FF2B5EF4-FFF2-40B4-BE49-F238E27FC236}">
                <a16:creationId xmlns:a16="http://schemas.microsoft.com/office/drawing/2014/main" id="{DA2AFD2E-63B1-4270-87FD-218EC02E3296}"/>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336135" y="306011"/>
            <a:ext cx="914400" cy="914400"/>
          </a:xfrm>
          <a:prstGeom prst="rect">
            <a:avLst/>
          </a:prstGeom>
        </p:spPr>
      </p:pic>
    </p:spTree>
    <p:extLst>
      <p:ext uri="{BB962C8B-B14F-4D97-AF65-F5344CB8AC3E}">
        <p14:creationId xmlns:p14="http://schemas.microsoft.com/office/powerpoint/2010/main" val="82206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83" name="Rectangle 8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AB5EF3-B733-4359-AF66-070122FF3054}"/>
              </a:ext>
            </a:extLst>
          </p:cNvPr>
          <p:cNvSpPr>
            <a:spLocks noGrp="1"/>
          </p:cNvSpPr>
          <p:nvPr>
            <p:ph type="title"/>
          </p:nvPr>
        </p:nvSpPr>
        <p:spPr>
          <a:xfrm>
            <a:off x="630936" y="640080"/>
            <a:ext cx="4818888" cy="1481328"/>
          </a:xfrm>
        </p:spPr>
        <p:txBody>
          <a:bodyPr vert="horz" lIns="91440" tIns="45720" rIns="91440" bIns="45720" rtlCol="0" anchor="b">
            <a:normAutofit/>
          </a:bodyPr>
          <a:lstStyle/>
          <a:p>
            <a:pPr algn="ctr">
              <a:lnSpc>
                <a:spcPct val="90000"/>
              </a:lnSpc>
            </a:pPr>
            <a:r>
              <a:rPr lang="en-US" sz="6600" dirty="0">
                <a:solidFill>
                  <a:srgbClr val="0070C0"/>
                </a:solidFill>
              </a:rPr>
              <a:t>Funding the model</a:t>
            </a:r>
          </a:p>
        </p:txBody>
      </p:sp>
      <p:sp>
        <p:nvSpPr>
          <p:cNvPr id="8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1384ED"/>
          </a:solidFill>
          <a:ln w="38100" cap="rnd">
            <a:solidFill>
              <a:srgbClr val="1384E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FD05A69-8134-4AD8-AF16-90E9E5F29190}"/>
              </a:ext>
            </a:extLst>
          </p:cNvPr>
          <p:cNvSpPr>
            <a:spLocks noGrp="1"/>
          </p:cNvSpPr>
          <p:nvPr>
            <p:ph type="body" sz="half" idx="2"/>
          </p:nvPr>
        </p:nvSpPr>
        <p:spPr>
          <a:xfrm>
            <a:off x="630936" y="5822416"/>
            <a:ext cx="4818888" cy="461665"/>
          </a:xfrm>
          <a:ln>
            <a:solidFill>
              <a:schemeClr val="bg1"/>
            </a:solidFill>
          </a:ln>
        </p:spPr>
        <p:txBody>
          <a:bodyPr vert="horz" lIns="91440" tIns="45720" rIns="91440" bIns="45720" rtlCol="0" anchor="t">
            <a:normAutofit lnSpcReduction="10000"/>
          </a:bodyPr>
          <a:lstStyle/>
          <a:p>
            <a:pPr indent="-228600">
              <a:lnSpc>
                <a:spcPct val="100000"/>
              </a:lnSpc>
              <a:buFont typeface="Arial" panose="020B0604020202020204" pitchFamily="34" charset="0"/>
              <a:buChar char="•"/>
            </a:pPr>
            <a:endParaRPr lang="en-US" sz="2500" dirty="0"/>
          </a:p>
          <a:p>
            <a:pPr indent="-228600">
              <a:lnSpc>
                <a:spcPct val="100000"/>
              </a:lnSpc>
              <a:buFont typeface="Arial" panose="020B0604020202020204" pitchFamily="34" charset="0"/>
              <a:buChar char="•"/>
            </a:pPr>
            <a:endParaRPr lang="en-US" sz="2500" dirty="0"/>
          </a:p>
        </p:txBody>
      </p:sp>
      <mc:AlternateContent xmlns:mc="http://schemas.openxmlformats.org/markup-compatibility/2006" xmlns:p14="http://schemas.microsoft.com/office/powerpoint/2010/main">
        <mc:Choice Requires="p14">
          <p:contentPart p14:bwMode="auto" r:id="rId3">
            <p14:nvContentPartPr>
              <p14:cNvPr id="87" name="Ink 8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87" name="Ink 8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2050" name="Picture 2">
            <a:extLst>
              <a:ext uri="{FF2B5EF4-FFF2-40B4-BE49-F238E27FC236}">
                <a16:creationId xmlns:a16="http://schemas.microsoft.com/office/drawing/2014/main" id="{2B9281CA-B128-4568-B7E5-99CFD0D31D4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5943600" y="640080"/>
            <a:ext cx="5897275" cy="55778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1ADC3B-1307-4B69-B9BC-D20238AAC7B0}"/>
              </a:ext>
            </a:extLst>
          </p:cNvPr>
          <p:cNvSpPr txBox="1"/>
          <p:nvPr/>
        </p:nvSpPr>
        <p:spPr>
          <a:xfrm>
            <a:off x="630936" y="2917861"/>
            <a:ext cx="4578062" cy="2585323"/>
          </a:xfrm>
          <a:prstGeom prst="rect">
            <a:avLst/>
          </a:prstGeom>
          <a:noFill/>
        </p:spPr>
        <p:txBody>
          <a:bodyPr wrap="square" rtlCol="0">
            <a:spAutoFit/>
          </a:bodyPr>
          <a:lstStyle/>
          <a:p>
            <a:r>
              <a:rPr lang="en-US" sz="5400" dirty="0"/>
              <a:t>Main takeaway: Funding for healthcare is extremely COMPLEX</a:t>
            </a:r>
          </a:p>
        </p:txBody>
      </p:sp>
    </p:spTree>
    <p:extLst>
      <p:ext uri="{BB962C8B-B14F-4D97-AF65-F5344CB8AC3E}">
        <p14:creationId xmlns:p14="http://schemas.microsoft.com/office/powerpoint/2010/main" val="398939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AC82-1C70-4A50-8BA7-94549EF1D736}"/>
              </a:ext>
            </a:extLst>
          </p:cNvPr>
          <p:cNvSpPr>
            <a:spLocks noGrp="1"/>
          </p:cNvSpPr>
          <p:nvPr>
            <p:ph type="title"/>
          </p:nvPr>
        </p:nvSpPr>
        <p:spPr/>
        <p:txBody>
          <a:bodyPr/>
          <a:lstStyle/>
          <a:p>
            <a:pPr algn="ctr"/>
            <a:r>
              <a:rPr lang="en-US" dirty="0"/>
              <a:t>High Level Barriers</a:t>
            </a:r>
          </a:p>
        </p:txBody>
      </p:sp>
      <p:sp>
        <p:nvSpPr>
          <p:cNvPr id="3" name="Text Placeholder 2">
            <a:extLst>
              <a:ext uri="{FF2B5EF4-FFF2-40B4-BE49-F238E27FC236}">
                <a16:creationId xmlns:a16="http://schemas.microsoft.com/office/drawing/2014/main" id="{254DDF12-E6BA-4ECB-91C7-9DE69EF76F8E}"/>
              </a:ext>
            </a:extLst>
          </p:cNvPr>
          <p:cNvSpPr>
            <a:spLocks noGrp="1"/>
          </p:cNvSpPr>
          <p:nvPr>
            <p:ph type="body" idx="1"/>
          </p:nvPr>
        </p:nvSpPr>
        <p:spPr/>
        <p:txBody>
          <a:bodyPr>
            <a:normAutofit/>
          </a:bodyPr>
          <a:lstStyle/>
          <a:p>
            <a:pPr algn="ctr"/>
            <a:r>
              <a:rPr lang="en-US" sz="4000" dirty="0"/>
              <a:t>TRY TO STOP US!</a:t>
            </a:r>
          </a:p>
        </p:txBody>
      </p:sp>
      <p:graphicFrame>
        <p:nvGraphicFramePr>
          <p:cNvPr id="8" name="Content Placeholder 3">
            <a:extLst>
              <a:ext uri="{FF2B5EF4-FFF2-40B4-BE49-F238E27FC236}">
                <a16:creationId xmlns:a16="http://schemas.microsoft.com/office/drawing/2014/main" id="{9A2884CF-E705-4D6A-9476-32B88D16DEA5}"/>
              </a:ext>
            </a:extLst>
          </p:cNvPr>
          <p:cNvGraphicFramePr>
            <a:graphicFrameLocks noGrp="1"/>
          </p:cNvGraphicFramePr>
          <p:nvPr>
            <p:ph sz="half" idx="2"/>
          </p:nvPr>
        </p:nvGraphicFramePr>
        <p:xfrm>
          <a:off x="839788" y="2926080"/>
          <a:ext cx="5157787"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E039ADBF-7494-46AD-AEDE-D3F69F49E066}"/>
              </a:ext>
            </a:extLst>
          </p:cNvPr>
          <p:cNvSpPr>
            <a:spLocks noGrp="1"/>
          </p:cNvSpPr>
          <p:nvPr>
            <p:ph type="body" sz="quarter" idx="3"/>
          </p:nvPr>
        </p:nvSpPr>
        <p:spPr/>
        <p:txBody>
          <a:bodyPr>
            <a:normAutofit/>
          </a:bodyPr>
          <a:lstStyle/>
          <a:p>
            <a:pPr algn="ctr"/>
            <a:r>
              <a:rPr lang="en-US" sz="4000" dirty="0"/>
              <a:t>CAN’T STOP WON’T STOP!</a:t>
            </a:r>
          </a:p>
        </p:txBody>
      </p:sp>
      <p:sp>
        <p:nvSpPr>
          <p:cNvPr id="6" name="Content Placeholder 5">
            <a:extLst>
              <a:ext uri="{FF2B5EF4-FFF2-40B4-BE49-F238E27FC236}">
                <a16:creationId xmlns:a16="http://schemas.microsoft.com/office/drawing/2014/main" id="{82C26CA4-B904-4833-A1C9-64D00D3C14AD}"/>
              </a:ext>
            </a:extLst>
          </p:cNvPr>
          <p:cNvSpPr>
            <a:spLocks noGrp="1"/>
          </p:cNvSpPr>
          <p:nvPr>
            <p:ph sz="quarter" idx="4"/>
          </p:nvPr>
        </p:nvSpPr>
        <p:spPr/>
        <p:txBody>
          <a:bodyPr>
            <a:normAutofit/>
          </a:bodyPr>
          <a:lstStyle/>
          <a:p>
            <a:r>
              <a:rPr lang="en-US" dirty="0">
                <a:solidFill>
                  <a:srgbClr val="595959"/>
                </a:solidFill>
                <a:latin typeface="Arial" panose="020B0604020202020204" pitchFamily="34" charset="0"/>
              </a:rPr>
              <a:t>C</a:t>
            </a:r>
            <a:r>
              <a:rPr lang="en-US" b="0" i="0" u="none" strike="noStrike" dirty="0">
                <a:solidFill>
                  <a:srgbClr val="595959"/>
                </a:solidFill>
                <a:effectLst/>
                <a:latin typeface="Arial" panose="020B0604020202020204" pitchFamily="34" charset="0"/>
              </a:rPr>
              <a:t>ommunity based</a:t>
            </a:r>
          </a:p>
          <a:p>
            <a:r>
              <a:rPr lang="en-US" b="0" i="0" u="none" strike="noStrike" dirty="0">
                <a:solidFill>
                  <a:srgbClr val="595959"/>
                </a:solidFill>
                <a:effectLst/>
                <a:latin typeface="Arial" panose="020B0604020202020204" pitchFamily="34" charset="0"/>
              </a:rPr>
              <a:t>Coordinated</a:t>
            </a:r>
          </a:p>
          <a:p>
            <a:r>
              <a:rPr lang="en-US" dirty="0">
                <a:solidFill>
                  <a:srgbClr val="595959"/>
                </a:solidFill>
                <a:latin typeface="Arial" panose="020B0604020202020204" pitchFamily="34" charset="0"/>
              </a:rPr>
              <a:t>P</a:t>
            </a:r>
            <a:r>
              <a:rPr lang="en-US" b="0" i="0" u="none" strike="noStrike" dirty="0">
                <a:solidFill>
                  <a:srgbClr val="595959"/>
                </a:solidFill>
                <a:effectLst/>
                <a:latin typeface="Arial" panose="020B0604020202020204" pitchFamily="34" charset="0"/>
              </a:rPr>
              <a:t>erson centered</a:t>
            </a:r>
          </a:p>
          <a:p>
            <a:r>
              <a:rPr lang="en-US" dirty="0">
                <a:solidFill>
                  <a:srgbClr val="595959"/>
                </a:solidFill>
                <a:latin typeface="Arial" panose="020B0604020202020204" pitchFamily="34" charset="0"/>
              </a:rPr>
              <a:t>P</a:t>
            </a:r>
            <a:r>
              <a:rPr lang="en-US" b="0" i="0" u="none" strike="noStrike" dirty="0">
                <a:solidFill>
                  <a:srgbClr val="595959"/>
                </a:solidFill>
                <a:effectLst/>
                <a:latin typeface="Arial" panose="020B0604020202020204" pitchFamily="34" charset="0"/>
              </a:rPr>
              <a:t>reventative care WILL prevail (or else)</a:t>
            </a:r>
            <a:endParaRPr lang="en-US" dirty="0"/>
          </a:p>
        </p:txBody>
      </p:sp>
    </p:spTree>
    <p:extLst>
      <p:ext uri="{BB962C8B-B14F-4D97-AF65-F5344CB8AC3E}">
        <p14:creationId xmlns:p14="http://schemas.microsoft.com/office/powerpoint/2010/main" val="123118165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2524</TotalTime>
  <Words>3367</Words>
  <Application>Microsoft Macintosh PowerPoint</Application>
  <PresentationFormat>Widescreen</PresentationFormat>
  <Paragraphs>180</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Amasis MT Pro Black</vt:lpstr>
      <vt:lpstr>Arial</vt:lpstr>
      <vt:lpstr>Calibri</vt:lpstr>
      <vt:lpstr>Georgia</vt:lpstr>
      <vt:lpstr>The Hand Bold</vt:lpstr>
      <vt:lpstr>The Serif Hand Black</vt:lpstr>
      <vt:lpstr>Times New Roman</vt:lpstr>
      <vt:lpstr>Wingdings</vt:lpstr>
      <vt:lpstr>SketchyVTI</vt:lpstr>
      <vt:lpstr>A new national model: with focus on regional nurse managed health centers</vt:lpstr>
      <vt:lpstr>  Model overview  </vt:lpstr>
      <vt:lpstr>Issues this model addresses  “Healthcare is a terminal illness for America’s governments and businesses” (Christensen, 2017, p. xvi).</vt:lpstr>
      <vt:lpstr>Overview of what regional nhmc’s will be at a basic level</vt:lpstr>
      <vt:lpstr>Key Stakeholders</vt:lpstr>
      <vt:lpstr>Target Population = everyone</vt:lpstr>
      <vt:lpstr>PowerPoint Presentation</vt:lpstr>
      <vt:lpstr>Funding the model</vt:lpstr>
      <vt:lpstr>High Level Barriers</vt:lpstr>
      <vt:lpstr>Building Consensus </vt:lpstr>
      <vt:lpstr>Anticipated Outcomes</vt:lpstr>
      <vt:lpstr>In 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people’s care” clinic</dc:title>
  <dc:creator>Adrienne Thayer</dc:creator>
  <cp:lastModifiedBy>Meena Iyer</cp:lastModifiedBy>
  <cp:revision>2</cp:revision>
  <dcterms:created xsi:type="dcterms:W3CDTF">2021-11-27T23:24:16Z</dcterms:created>
  <dcterms:modified xsi:type="dcterms:W3CDTF">2022-07-30T21:07:00Z</dcterms:modified>
</cp:coreProperties>
</file>